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A6E69F0-C029-4C15-9CFC-D76C4C56E7BE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CC69B5-B2C5-4A3D-8B62-F19F920F9E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6858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Chapter 25 Section 3 – 1980s Social Issues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217271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rack coc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7564"/>
            <a:ext cx="5560096" cy="28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88918" cy="237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5359" r="18436" b="-5359"/>
          <a:stretch/>
        </p:blipFill>
        <p:spPr bwMode="auto">
          <a:xfrm>
            <a:off x="5983825" y="4400350"/>
            <a:ext cx="2937327" cy="19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6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Latino Issues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9144000" cy="5626608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0070C0"/>
                </a:solidFill>
              </a:rPr>
              <a:t>Fastest growing minority in the U.S. during the ‘80s and ‘90s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Most from Mexico</a:t>
            </a:r>
            <a:endParaRPr lang="en-US" sz="16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Most settled in Southwestern U.S.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sz="2600" b="1" dirty="0" smtClean="0">
                <a:solidFill>
                  <a:srgbClr val="0070C0"/>
                </a:solidFill>
              </a:rPr>
              <a:t>More </a:t>
            </a:r>
            <a:r>
              <a:rPr lang="en-US" sz="2600" b="1" dirty="0">
                <a:solidFill>
                  <a:srgbClr val="0070C0"/>
                </a:solidFill>
              </a:rPr>
              <a:t>politically involved than </a:t>
            </a:r>
            <a:r>
              <a:rPr lang="en-US" sz="2600" b="1" dirty="0" smtClean="0">
                <a:solidFill>
                  <a:srgbClr val="0070C0"/>
                </a:solidFill>
              </a:rPr>
              <a:t>ever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Higher voter turnout in elections</a:t>
            </a:r>
            <a:endParaRPr lang="en-US" sz="16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A few governors and Cabinet members</a:t>
            </a:r>
            <a:endParaRPr lang="en-US" sz="1600" b="1" dirty="0">
              <a:solidFill>
                <a:srgbClr val="7030A0"/>
              </a:solidFill>
            </a:endParaRP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Important political issue = Bilingual Education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Wanted to keep their language and heritage</a:t>
            </a:r>
            <a:endParaRPr lang="en-US" sz="16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Some people </a:t>
            </a:r>
            <a:r>
              <a:rPr lang="en-US" b="1" dirty="0" smtClean="0">
                <a:solidFill>
                  <a:srgbClr val="7030A0"/>
                </a:solidFill>
              </a:rPr>
              <a:t>in U.S. oppose </a:t>
            </a:r>
            <a:r>
              <a:rPr lang="en-US" b="1" dirty="0">
                <a:solidFill>
                  <a:srgbClr val="7030A0"/>
                </a:solidFill>
              </a:rPr>
              <a:t>this</a:t>
            </a:r>
            <a:endParaRPr lang="en-US" sz="1600" b="1" dirty="0">
              <a:solidFill>
                <a:srgbClr val="7030A0"/>
              </a:solidFill>
            </a:endParaRP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Slower to assimilate into U.S. society</a:t>
            </a:r>
            <a:endParaRPr lang="en-US" sz="1400" b="1" dirty="0">
              <a:solidFill>
                <a:srgbClr val="00B050"/>
              </a:solidFill>
            </a:endParaRP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Believed it would </a:t>
            </a:r>
            <a:r>
              <a:rPr lang="en-US" b="1" dirty="0">
                <a:solidFill>
                  <a:srgbClr val="00B050"/>
                </a:solidFill>
              </a:rPr>
              <a:t>divide the country</a:t>
            </a:r>
            <a:endParaRPr lang="en-US" sz="14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5908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/>
        </p:blipFill>
        <p:spPr bwMode="auto">
          <a:xfrm>
            <a:off x="5410200" y="1025495"/>
            <a:ext cx="3246664" cy="210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60" y="3851999"/>
            <a:ext cx="4789918" cy="298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4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Native American Issues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8869680" cy="5626608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0070C0"/>
                </a:solidFill>
              </a:rPr>
              <a:t>Govt. cuts funding dramatically in ‘80s and ‘</a:t>
            </a:r>
            <a:r>
              <a:rPr lang="en-US" sz="2400" b="1" dirty="0" smtClean="0">
                <a:solidFill>
                  <a:srgbClr val="0070C0"/>
                </a:solidFill>
              </a:rPr>
              <a:t>90s</a:t>
            </a:r>
          </a:p>
          <a:p>
            <a:pPr lvl="1"/>
            <a:r>
              <a:rPr lang="en-US" sz="1800" b="1" dirty="0" smtClean="0">
                <a:solidFill>
                  <a:srgbClr val="7030A0"/>
                </a:solidFill>
              </a:rPr>
              <a:t>Continues to be true today</a:t>
            </a:r>
            <a:endParaRPr lang="en-US" sz="18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Need $ for reservation programs</a:t>
            </a:r>
            <a:endParaRPr lang="en-US" sz="1600" b="1" dirty="0">
              <a:solidFill>
                <a:srgbClr val="7030A0"/>
              </a:solidFill>
            </a:endParaRP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Begin opening casinos around the </a:t>
            </a:r>
            <a:r>
              <a:rPr lang="en-US" sz="2400" b="1" dirty="0" smtClean="0">
                <a:solidFill>
                  <a:srgbClr val="0070C0"/>
                </a:solidFill>
              </a:rPr>
              <a:t>country 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Helps </a:t>
            </a:r>
            <a:r>
              <a:rPr lang="en-US" b="1" dirty="0">
                <a:solidFill>
                  <a:srgbClr val="7030A0"/>
                </a:solidFill>
              </a:rPr>
              <a:t>some, but don’t solve all </a:t>
            </a:r>
            <a:r>
              <a:rPr lang="en-US" b="1" dirty="0" smtClean="0">
                <a:solidFill>
                  <a:srgbClr val="7030A0"/>
                </a:solidFill>
              </a:rPr>
              <a:t>problems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A lot of $$$ doesn’t go where its supposed to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3069304" cy="404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7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76201"/>
            <a:ext cx="859155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Asian American Issues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8869680" cy="5474208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0070C0"/>
                </a:solidFill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</a:rPr>
              <a:t>nd</a:t>
            </a:r>
            <a:r>
              <a:rPr lang="en-US" sz="2400" b="1" dirty="0">
                <a:solidFill>
                  <a:srgbClr val="0070C0"/>
                </a:solidFill>
              </a:rPr>
              <a:t> Fastest growing minority during the ‘80s and ‘90s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Low crime rate, Low dropout rate, Low divorce rate</a:t>
            </a:r>
            <a:endParaRPr lang="en-US" sz="1600" b="1" dirty="0">
              <a:solidFill>
                <a:srgbClr val="7030A0"/>
              </a:solidFill>
            </a:endParaRPr>
          </a:p>
          <a:p>
            <a:pPr lvl="2"/>
            <a:r>
              <a:rPr lang="en-US" b="1" dirty="0"/>
              <a:t>Compared to other races</a:t>
            </a:r>
            <a:endParaRPr lang="en-US" sz="1400" b="1" dirty="0"/>
          </a:p>
          <a:p>
            <a:endParaRPr lang="en-US" dirty="0"/>
          </a:p>
        </p:txBody>
      </p:sp>
      <p:pic>
        <p:nvPicPr>
          <p:cNvPr id="1026" name="Picture 2" descr="Image result for divorce rates by 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4011670" cy="29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5600"/>
            <a:ext cx="4838233" cy="278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2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Gay Issues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8869680" cy="5398008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0070C0"/>
                </a:solidFill>
              </a:rPr>
              <a:t>Community fights openly to be treated equally in ‘80s and ‘90s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Mostly successful by 2000 </a:t>
            </a:r>
            <a:endParaRPr lang="en-US" sz="1600" b="1" dirty="0">
              <a:solidFill>
                <a:srgbClr val="00B050"/>
              </a:solidFill>
            </a:endParaRPr>
          </a:p>
          <a:p>
            <a:pPr lvl="2"/>
            <a:r>
              <a:rPr lang="en-US" b="1" dirty="0"/>
              <a:t>State and National Laws vary</a:t>
            </a:r>
            <a:endParaRPr lang="en-US" sz="1400" b="1" dirty="0"/>
          </a:p>
          <a:p>
            <a:endParaRPr lang="en-US" dirty="0"/>
          </a:p>
        </p:txBody>
      </p:sp>
      <p:pic>
        <p:nvPicPr>
          <p:cNvPr id="2050" name="Picture 2" descr="Image result for gay pride 1980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4"/>
          <a:stretch/>
        </p:blipFill>
        <p:spPr bwMode="auto">
          <a:xfrm>
            <a:off x="4315626" y="2528888"/>
            <a:ext cx="4447374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0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685799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AIDS</a:t>
            </a:r>
            <a:r>
              <a:rPr lang="en-US" b="1" dirty="0" smtClean="0"/>
              <a:t> – Acquired  Immune Deficiency 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685800"/>
            <a:ext cx="8595360" cy="6096000"/>
          </a:xfrm>
        </p:spPr>
        <p:txBody>
          <a:bodyPr/>
          <a:lstStyle/>
          <a:p>
            <a:pPr lvl="1"/>
            <a:r>
              <a:rPr lang="en-US" sz="2400" b="1" dirty="0">
                <a:solidFill>
                  <a:srgbClr val="00B050"/>
                </a:solidFill>
              </a:rPr>
              <a:t>Virus that destroys immune system</a:t>
            </a:r>
          </a:p>
          <a:p>
            <a:pPr lvl="2"/>
            <a:r>
              <a:rPr lang="en-US" sz="2000" b="1" dirty="0" smtClean="0">
                <a:solidFill>
                  <a:srgbClr val="00B0F0"/>
                </a:solidFill>
              </a:rPr>
              <a:t>Transmitted through bodily fluids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(blood, sex, sharing needles)</a:t>
            </a:r>
          </a:p>
          <a:p>
            <a:pPr lvl="2"/>
            <a:r>
              <a:rPr lang="en-US" sz="2000" b="1" dirty="0" smtClean="0">
                <a:solidFill>
                  <a:srgbClr val="00B0F0"/>
                </a:solidFill>
              </a:rPr>
              <a:t>Makes </a:t>
            </a:r>
            <a:r>
              <a:rPr lang="en-US" sz="2000" b="1" dirty="0">
                <a:solidFill>
                  <a:srgbClr val="00B0F0"/>
                </a:solidFill>
              </a:rPr>
              <a:t>body prone to a variety of health </a:t>
            </a:r>
            <a:r>
              <a:rPr lang="en-US" sz="2000" b="1" dirty="0" smtClean="0">
                <a:solidFill>
                  <a:srgbClr val="00B0F0"/>
                </a:solidFill>
              </a:rPr>
              <a:t>problems</a:t>
            </a:r>
            <a:endParaRPr lang="en-US" sz="2000" b="1" dirty="0">
              <a:solidFill>
                <a:srgbClr val="00B0F0"/>
              </a:solidFill>
            </a:endParaRP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Spread rapidly </a:t>
            </a:r>
            <a:r>
              <a:rPr lang="en-US" sz="2400" b="1" dirty="0" smtClean="0">
                <a:solidFill>
                  <a:srgbClr val="00B050"/>
                </a:solidFill>
              </a:rPr>
              <a:t>in 1980s</a:t>
            </a:r>
          </a:p>
          <a:p>
            <a:pPr lvl="2"/>
            <a:r>
              <a:rPr lang="en-US" sz="2200" b="1" dirty="0" smtClean="0">
                <a:solidFill>
                  <a:srgbClr val="00B0F0"/>
                </a:solidFill>
              </a:rPr>
              <a:t>First common in gay community, eventually everywhere</a:t>
            </a:r>
            <a:endParaRPr lang="en-US" sz="2200" b="1" dirty="0">
              <a:solidFill>
                <a:srgbClr val="00B0F0"/>
              </a:solidFill>
            </a:endParaRPr>
          </a:p>
          <a:p>
            <a:pPr lvl="2"/>
            <a:r>
              <a:rPr lang="en-US" sz="2000" b="1" dirty="0">
                <a:solidFill>
                  <a:srgbClr val="00B0F0"/>
                </a:solidFill>
              </a:rPr>
              <a:t>Awareness and prevention campaigns started to slow it down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Still no cure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(drugs used to slow it down)</a:t>
            </a:r>
          </a:p>
          <a:p>
            <a:endParaRPr lang="en-US" dirty="0"/>
          </a:p>
        </p:txBody>
      </p:sp>
      <p:pic>
        <p:nvPicPr>
          <p:cNvPr id="1026" name="Picture 2" descr="Image result for ai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72" y="3224509"/>
            <a:ext cx="2796028" cy="36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857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399"/>
            <a:ext cx="2971800" cy="316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82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7619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Abortion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914400"/>
            <a:ext cx="8595360" cy="5321808"/>
          </a:xfrm>
        </p:spPr>
        <p:txBody>
          <a:bodyPr/>
          <a:lstStyle/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Still </a:t>
            </a:r>
            <a:r>
              <a:rPr lang="en-US" sz="2400" b="1" dirty="0">
                <a:solidFill>
                  <a:srgbClr val="00B050"/>
                </a:solidFill>
              </a:rPr>
              <a:t>legal (Roe v. Wade</a:t>
            </a:r>
            <a:r>
              <a:rPr lang="en-US" sz="2400" b="1" dirty="0" smtClean="0">
                <a:solidFill>
                  <a:srgbClr val="00B050"/>
                </a:solidFill>
              </a:rPr>
              <a:t>)</a:t>
            </a:r>
            <a:endParaRPr lang="en-US" sz="1800" b="1" dirty="0">
              <a:solidFill>
                <a:srgbClr val="00B050"/>
              </a:solidFill>
            </a:endParaRPr>
          </a:p>
          <a:p>
            <a:pPr lvl="2"/>
            <a:r>
              <a:rPr lang="en-US" sz="2000" b="1" dirty="0">
                <a:solidFill>
                  <a:srgbClr val="C00000"/>
                </a:solidFill>
              </a:rPr>
              <a:t>Can terminate a pregnancy during 1</a:t>
            </a:r>
            <a:r>
              <a:rPr lang="en-US" sz="2000" b="1" baseline="30000" dirty="0">
                <a:solidFill>
                  <a:srgbClr val="C00000"/>
                </a:solidFill>
              </a:rPr>
              <a:t>st</a:t>
            </a:r>
            <a:r>
              <a:rPr lang="en-US" sz="2000" b="1" dirty="0">
                <a:solidFill>
                  <a:srgbClr val="C00000"/>
                </a:solidFill>
              </a:rPr>
              <a:t> 3 months</a:t>
            </a:r>
            <a:endParaRPr lang="en-US" sz="1600" b="1" dirty="0">
              <a:solidFill>
                <a:srgbClr val="C00000"/>
              </a:solidFill>
            </a:endParaRP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Still controversial</a:t>
            </a:r>
            <a:endParaRPr lang="en-US" sz="1800" b="1" dirty="0">
              <a:solidFill>
                <a:srgbClr val="00B050"/>
              </a:solidFill>
            </a:endParaRPr>
          </a:p>
          <a:p>
            <a:pPr lvl="2"/>
            <a:r>
              <a:rPr lang="en-US" sz="2000" b="1" dirty="0">
                <a:solidFill>
                  <a:srgbClr val="0070C0"/>
                </a:solidFill>
              </a:rPr>
              <a:t>Pro – Life = People that oppose most abortions</a:t>
            </a:r>
            <a:endParaRPr lang="en-US" sz="1600" b="1" dirty="0">
              <a:solidFill>
                <a:srgbClr val="0070C0"/>
              </a:solidFill>
            </a:endParaRPr>
          </a:p>
          <a:p>
            <a:pPr lvl="3"/>
            <a:r>
              <a:rPr lang="en-US" sz="1800" b="1" dirty="0">
                <a:solidFill>
                  <a:srgbClr val="7030A0"/>
                </a:solidFill>
              </a:rPr>
              <a:t>Human life begins at </a:t>
            </a:r>
            <a:r>
              <a:rPr lang="en-US" sz="1800" b="1" dirty="0" smtClean="0">
                <a:solidFill>
                  <a:srgbClr val="7030A0"/>
                </a:solidFill>
              </a:rPr>
              <a:t>conception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</a:rPr>
              <a:t>   </a:t>
            </a:r>
            <a:r>
              <a:rPr lang="en-US" sz="1800" b="1" dirty="0" smtClean="0"/>
              <a:t>“Babies </a:t>
            </a:r>
            <a:r>
              <a:rPr lang="en-US" sz="1800" b="1" dirty="0"/>
              <a:t>can’t speak for themselves”</a:t>
            </a:r>
            <a:endParaRPr lang="en-US" sz="1400" b="1" dirty="0"/>
          </a:p>
          <a:p>
            <a:pPr lvl="2"/>
            <a:r>
              <a:rPr lang="en-US" sz="2000" b="1" dirty="0">
                <a:solidFill>
                  <a:srgbClr val="0070C0"/>
                </a:solidFill>
              </a:rPr>
              <a:t>Pro – Choice = People that support most abortions</a:t>
            </a:r>
            <a:endParaRPr lang="en-US" sz="1600" b="1" dirty="0">
              <a:solidFill>
                <a:srgbClr val="0070C0"/>
              </a:solidFill>
            </a:endParaRPr>
          </a:p>
          <a:p>
            <a:pPr lvl="3"/>
            <a:r>
              <a:rPr lang="en-US" sz="1800" b="1" dirty="0">
                <a:solidFill>
                  <a:srgbClr val="7030A0"/>
                </a:solidFill>
              </a:rPr>
              <a:t>Women should be able to control their own bodies</a:t>
            </a:r>
            <a:endParaRPr lang="en-US" sz="1400" b="1" dirty="0">
              <a:solidFill>
                <a:srgbClr val="7030A0"/>
              </a:solidFill>
            </a:endParaRPr>
          </a:p>
          <a:p>
            <a:pPr lvl="3"/>
            <a:r>
              <a:rPr lang="en-US" sz="1800" b="1" dirty="0">
                <a:solidFill>
                  <a:srgbClr val="7030A0"/>
                </a:solidFill>
              </a:rPr>
              <a:t>If abortions become illegal, more women will die from “illegal” abortions</a:t>
            </a:r>
            <a:endParaRPr lang="en-US" sz="1400" b="1" dirty="0">
              <a:solidFill>
                <a:srgbClr val="7030A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Many States start making it more difficult to have an abortion during 2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nd</a:t>
            </a:r>
            <a:r>
              <a:rPr lang="en-US" sz="2400" b="1" dirty="0" smtClean="0">
                <a:solidFill>
                  <a:srgbClr val="00B050"/>
                </a:solidFill>
              </a:rPr>
              <a:t> 3 months of pregnancy  </a:t>
            </a:r>
            <a:r>
              <a:rPr lang="en-US" sz="2400" b="1" dirty="0" smtClean="0">
                <a:solidFill>
                  <a:srgbClr val="002060"/>
                </a:solidFill>
              </a:rPr>
              <a:t>(“Conservatism”)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95440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78869"/>
            <a:ext cx="6019800" cy="195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47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59155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Illegal Drugs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8869680" cy="5550408"/>
          </a:xfrm>
        </p:spPr>
        <p:txBody>
          <a:bodyPr/>
          <a:lstStyle/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Use became way more common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Public </a:t>
            </a:r>
            <a:r>
              <a:rPr lang="en-US" sz="2400" b="1" dirty="0">
                <a:solidFill>
                  <a:srgbClr val="0070C0"/>
                </a:solidFill>
              </a:rPr>
              <a:t>started to become openly concerned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B0F0"/>
                </a:solidFill>
              </a:rPr>
              <a:t>Solutions </a:t>
            </a:r>
            <a:r>
              <a:rPr lang="en-US" sz="2400" b="1" dirty="0">
                <a:solidFill>
                  <a:srgbClr val="00B0F0"/>
                </a:solidFill>
              </a:rPr>
              <a:t>offered</a:t>
            </a:r>
            <a:endParaRPr lang="en-US" b="1" dirty="0">
              <a:solidFill>
                <a:srgbClr val="00B0F0"/>
              </a:solidFill>
            </a:endParaRPr>
          </a:p>
          <a:p>
            <a:pPr lvl="3"/>
            <a:r>
              <a:rPr lang="en-US" sz="2000" b="1" dirty="0">
                <a:solidFill>
                  <a:srgbClr val="7030A0"/>
                </a:solidFill>
              </a:rPr>
              <a:t>Legalizing and taxing them </a:t>
            </a:r>
            <a:r>
              <a:rPr lang="en-US" sz="2000" b="1" dirty="0"/>
              <a:t>(didn’t happen)</a:t>
            </a:r>
            <a:endParaRPr lang="en-US" b="1" dirty="0"/>
          </a:p>
          <a:p>
            <a:pPr lvl="3"/>
            <a:r>
              <a:rPr lang="en-US" sz="2000" b="1" dirty="0">
                <a:solidFill>
                  <a:srgbClr val="7030A0"/>
                </a:solidFill>
              </a:rPr>
              <a:t>More treatment facilities </a:t>
            </a:r>
            <a:r>
              <a:rPr lang="en-US" sz="2000" b="1" dirty="0"/>
              <a:t>(for addicts)</a:t>
            </a:r>
            <a:endParaRPr lang="en-US" b="1" dirty="0"/>
          </a:p>
          <a:p>
            <a:pPr lvl="2"/>
            <a:r>
              <a:rPr lang="en-US" sz="2400" b="1" dirty="0">
                <a:solidFill>
                  <a:srgbClr val="00B0F0"/>
                </a:solidFill>
              </a:rPr>
              <a:t>Solution used by the govt.</a:t>
            </a:r>
            <a:endParaRPr lang="en-US" b="1" dirty="0">
              <a:solidFill>
                <a:srgbClr val="00B0F0"/>
              </a:solidFill>
            </a:endParaRPr>
          </a:p>
          <a:p>
            <a:pPr lvl="3"/>
            <a:r>
              <a:rPr lang="en-US" sz="2000" b="1" dirty="0">
                <a:solidFill>
                  <a:srgbClr val="C00000"/>
                </a:solidFill>
              </a:rPr>
              <a:t>“Just Say No” campaigns</a:t>
            </a:r>
            <a:endParaRPr lang="en-US" b="1" dirty="0">
              <a:solidFill>
                <a:srgbClr val="C00000"/>
              </a:solidFill>
            </a:endParaRPr>
          </a:p>
          <a:p>
            <a:pPr lvl="4"/>
            <a:r>
              <a:rPr lang="en-US" sz="2000" b="1" dirty="0">
                <a:solidFill>
                  <a:srgbClr val="00B050"/>
                </a:solidFill>
              </a:rPr>
              <a:t>In the media, in schools, </a:t>
            </a:r>
            <a:r>
              <a:rPr lang="en-US" sz="2000" b="1" dirty="0" err="1">
                <a:solidFill>
                  <a:srgbClr val="00B050"/>
                </a:solidFill>
              </a:rPr>
              <a:t>etc</a:t>
            </a:r>
            <a:r>
              <a:rPr lang="en-US" sz="2000" b="1" dirty="0"/>
              <a:t>…</a:t>
            </a:r>
            <a:endParaRPr lang="en-US" b="1" dirty="0"/>
          </a:p>
          <a:p>
            <a:pPr lvl="5"/>
            <a:r>
              <a:rPr lang="en-US" sz="1800" b="1" dirty="0">
                <a:solidFill>
                  <a:srgbClr val="002060"/>
                </a:solidFill>
              </a:rPr>
              <a:t>Drug use declined some throughout the decade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Image result for 1980s just say 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0"/>
          <a:stretch/>
        </p:blipFill>
        <p:spPr bwMode="auto">
          <a:xfrm>
            <a:off x="6172200" y="304800"/>
            <a:ext cx="2869250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1980s just say 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00" y="260985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" y="4267200"/>
            <a:ext cx="6381305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0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609599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Education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533400"/>
            <a:ext cx="8595360" cy="6172200"/>
          </a:xfrm>
        </p:spPr>
        <p:txBody>
          <a:bodyPr/>
          <a:lstStyle/>
          <a:p>
            <a:pPr lvl="2"/>
            <a:r>
              <a:rPr lang="en-US" sz="3200" b="1" i="1" u="sng" dirty="0">
                <a:solidFill>
                  <a:srgbClr val="0070C0"/>
                </a:solidFill>
              </a:rPr>
              <a:t>A Nation At Risk</a:t>
            </a:r>
            <a:endParaRPr lang="en-US" sz="2400" b="1" dirty="0">
              <a:solidFill>
                <a:srgbClr val="0070C0"/>
              </a:solidFill>
            </a:endParaRPr>
          </a:p>
          <a:p>
            <a:pPr lvl="3"/>
            <a:r>
              <a:rPr lang="en-US" sz="2000" b="1" dirty="0" smtClean="0">
                <a:solidFill>
                  <a:srgbClr val="7030A0"/>
                </a:solidFill>
              </a:rPr>
              <a:t>Gov. Report </a:t>
            </a:r>
            <a:r>
              <a:rPr lang="en-US" sz="2000" b="1" dirty="0">
                <a:solidFill>
                  <a:srgbClr val="7030A0"/>
                </a:solidFill>
              </a:rPr>
              <a:t>that said U.S. educational system was behind </a:t>
            </a:r>
            <a:r>
              <a:rPr lang="en-US" sz="2000" b="1" dirty="0" smtClean="0">
                <a:solidFill>
                  <a:srgbClr val="7030A0"/>
                </a:solidFill>
              </a:rPr>
              <a:t>most advanced foreign </a:t>
            </a:r>
            <a:r>
              <a:rPr lang="en-US" sz="2000" b="1" dirty="0">
                <a:solidFill>
                  <a:srgbClr val="7030A0"/>
                </a:solidFill>
              </a:rPr>
              <a:t>countries</a:t>
            </a:r>
            <a:endParaRPr lang="en-US" b="1" dirty="0">
              <a:solidFill>
                <a:srgbClr val="7030A0"/>
              </a:solidFill>
            </a:endParaRPr>
          </a:p>
          <a:p>
            <a:pPr lvl="3"/>
            <a:r>
              <a:rPr lang="en-US" sz="2000" b="1" dirty="0">
                <a:solidFill>
                  <a:srgbClr val="C00000"/>
                </a:solidFill>
              </a:rPr>
              <a:t>What to do?</a:t>
            </a:r>
            <a:endParaRPr lang="en-US" b="1" dirty="0">
              <a:solidFill>
                <a:srgbClr val="C00000"/>
              </a:solidFill>
            </a:endParaRPr>
          </a:p>
          <a:p>
            <a:pPr lvl="4"/>
            <a:r>
              <a:rPr lang="en-US" sz="1800" b="1" dirty="0">
                <a:solidFill>
                  <a:srgbClr val="00B050"/>
                </a:solidFill>
              </a:rPr>
              <a:t>More Homework</a:t>
            </a:r>
            <a:endParaRPr lang="en-US" sz="1400" b="1" dirty="0">
              <a:solidFill>
                <a:srgbClr val="00B050"/>
              </a:solidFill>
            </a:endParaRPr>
          </a:p>
          <a:p>
            <a:pPr lvl="4"/>
            <a:r>
              <a:rPr lang="en-US" sz="1800" b="1" dirty="0">
                <a:solidFill>
                  <a:srgbClr val="00B050"/>
                </a:solidFill>
              </a:rPr>
              <a:t>Longer School Days</a:t>
            </a:r>
            <a:endParaRPr lang="en-US" sz="1400" b="1" dirty="0">
              <a:solidFill>
                <a:srgbClr val="00B050"/>
              </a:solidFill>
            </a:endParaRPr>
          </a:p>
          <a:p>
            <a:pPr lvl="4"/>
            <a:r>
              <a:rPr lang="en-US" sz="1800" b="1" dirty="0">
                <a:solidFill>
                  <a:srgbClr val="00B050"/>
                </a:solidFill>
              </a:rPr>
              <a:t>Longer School Years</a:t>
            </a:r>
            <a:endParaRPr lang="en-US" sz="1400" b="1" dirty="0">
              <a:solidFill>
                <a:srgbClr val="00B050"/>
              </a:solidFill>
            </a:endParaRPr>
          </a:p>
          <a:p>
            <a:pPr lvl="4"/>
            <a:r>
              <a:rPr lang="en-US" sz="1800" b="1" dirty="0">
                <a:solidFill>
                  <a:srgbClr val="00B050"/>
                </a:solidFill>
              </a:rPr>
              <a:t>Higher Pay for Teachers</a:t>
            </a:r>
            <a:endParaRPr lang="en-US" sz="1400" b="1" dirty="0">
              <a:solidFill>
                <a:srgbClr val="00B050"/>
              </a:solidFill>
            </a:endParaRPr>
          </a:p>
          <a:p>
            <a:pPr lvl="4"/>
            <a:r>
              <a:rPr lang="en-US" sz="1800" b="1" dirty="0">
                <a:solidFill>
                  <a:srgbClr val="00B050"/>
                </a:solidFill>
              </a:rPr>
              <a:t>More Required Core Classes</a:t>
            </a:r>
            <a:endParaRPr lang="en-US" sz="1400" b="1" dirty="0">
              <a:solidFill>
                <a:srgbClr val="00B050"/>
              </a:solidFill>
            </a:endParaRPr>
          </a:p>
          <a:p>
            <a:pPr lvl="3"/>
            <a:r>
              <a:rPr lang="en-US" sz="1800" b="1" dirty="0">
                <a:solidFill>
                  <a:srgbClr val="C00000"/>
                </a:solidFill>
              </a:rPr>
              <a:t>Were </a:t>
            </a:r>
            <a:r>
              <a:rPr lang="en-US" sz="1800" b="1" dirty="0" smtClean="0">
                <a:solidFill>
                  <a:srgbClr val="C00000"/>
                </a:solidFill>
              </a:rPr>
              <a:t>recommendations </a:t>
            </a:r>
            <a:r>
              <a:rPr lang="en-US" sz="1800" b="1" dirty="0">
                <a:solidFill>
                  <a:srgbClr val="C00000"/>
                </a:solidFill>
              </a:rPr>
              <a:t>followed?</a:t>
            </a:r>
            <a:endParaRPr lang="en-US" sz="1400" b="1" dirty="0">
              <a:solidFill>
                <a:srgbClr val="C00000"/>
              </a:solidFill>
            </a:endParaRPr>
          </a:p>
          <a:p>
            <a:pPr lvl="4"/>
            <a:r>
              <a:rPr lang="en-US" sz="2000" b="1" dirty="0">
                <a:solidFill>
                  <a:srgbClr val="FF0000"/>
                </a:solidFill>
              </a:rPr>
              <a:t>Mostly NO</a:t>
            </a:r>
            <a:endParaRPr lang="en-US" b="1" dirty="0">
              <a:solidFill>
                <a:srgbClr val="FF0000"/>
              </a:solidFill>
            </a:endParaRPr>
          </a:p>
          <a:p>
            <a:pPr lvl="5"/>
            <a:r>
              <a:rPr lang="en-US" sz="1800" b="1" dirty="0">
                <a:solidFill>
                  <a:srgbClr val="002060"/>
                </a:solidFill>
              </a:rPr>
              <a:t>Why?</a:t>
            </a:r>
            <a:endParaRPr lang="en-US" b="1" dirty="0">
              <a:solidFill>
                <a:srgbClr val="002060"/>
              </a:solidFill>
            </a:endParaRPr>
          </a:p>
          <a:p>
            <a:pPr lvl="6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Costs tax $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lvl="6"/>
            <a:r>
              <a:rPr lang="en-US" sz="1800" b="1" dirty="0">
                <a:solidFill>
                  <a:schemeClr val="accent3">
                    <a:lumMod val="75000"/>
                  </a:schemeClr>
                </a:solidFill>
              </a:rPr>
              <a:t>Parents and Students resist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33512"/>
            <a:ext cx="4483768" cy="532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0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Deteriorating Cities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609600"/>
            <a:ext cx="8595360" cy="6096000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rgbClr val="00B0F0"/>
                </a:solidFill>
              </a:rPr>
              <a:t>Mainly due to White Flight </a:t>
            </a:r>
            <a:r>
              <a:rPr lang="en-US" sz="2800" b="1" dirty="0" smtClean="0"/>
              <a:t>(remember!)</a:t>
            </a:r>
            <a:endParaRPr lang="en-US" b="1" dirty="0"/>
          </a:p>
          <a:p>
            <a:pPr lvl="2"/>
            <a:r>
              <a:rPr lang="en-US" sz="2800" b="1" dirty="0">
                <a:solidFill>
                  <a:srgbClr val="7030A0"/>
                </a:solidFill>
              </a:rPr>
              <a:t>Results</a:t>
            </a:r>
            <a:endParaRPr lang="en-US" sz="2000" b="1" dirty="0">
              <a:solidFill>
                <a:srgbClr val="7030A0"/>
              </a:solidFill>
            </a:endParaRPr>
          </a:p>
          <a:p>
            <a:pPr lvl="3"/>
            <a:r>
              <a:rPr lang="en-US" sz="2000" b="1" dirty="0">
                <a:solidFill>
                  <a:srgbClr val="C00000"/>
                </a:solidFill>
              </a:rPr>
              <a:t>High Unemployment</a:t>
            </a:r>
            <a:endParaRPr lang="en-US" b="1" dirty="0">
              <a:solidFill>
                <a:srgbClr val="C00000"/>
              </a:solidFill>
            </a:endParaRPr>
          </a:p>
          <a:p>
            <a:pPr lvl="3"/>
            <a:r>
              <a:rPr lang="en-US" sz="2000" b="1" dirty="0">
                <a:solidFill>
                  <a:srgbClr val="C00000"/>
                </a:solidFill>
              </a:rPr>
              <a:t>Crumbling Public Buildings </a:t>
            </a:r>
            <a:endParaRPr lang="en-US" b="1" dirty="0">
              <a:solidFill>
                <a:srgbClr val="C00000"/>
              </a:solidFill>
            </a:endParaRPr>
          </a:p>
          <a:p>
            <a:pPr lvl="3"/>
            <a:r>
              <a:rPr lang="en-US" sz="2000" b="1" dirty="0">
                <a:solidFill>
                  <a:srgbClr val="C00000"/>
                </a:solidFill>
              </a:rPr>
              <a:t>No tax $ for Public Services</a:t>
            </a:r>
            <a:endParaRPr lang="en-US" b="1" dirty="0">
              <a:solidFill>
                <a:srgbClr val="C00000"/>
              </a:solidFill>
            </a:endParaRPr>
          </a:p>
          <a:p>
            <a:pPr lvl="4"/>
            <a:r>
              <a:rPr lang="en-US" sz="2000" b="1" dirty="0">
                <a:solidFill>
                  <a:srgbClr val="002060"/>
                </a:solidFill>
              </a:rPr>
              <a:t>Trash collection, Maintenance, </a:t>
            </a:r>
            <a:r>
              <a:rPr lang="en-US" sz="2000" b="1" dirty="0" err="1">
                <a:solidFill>
                  <a:srgbClr val="002060"/>
                </a:solidFill>
              </a:rPr>
              <a:t>etc</a:t>
            </a:r>
            <a:r>
              <a:rPr lang="en-US" sz="2000" b="1" dirty="0">
                <a:solidFill>
                  <a:srgbClr val="002060"/>
                </a:solidFill>
              </a:rPr>
              <a:t>…</a:t>
            </a:r>
            <a:endParaRPr lang="en-US" b="1" dirty="0">
              <a:solidFill>
                <a:srgbClr val="002060"/>
              </a:solidFill>
            </a:endParaRPr>
          </a:p>
          <a:p>
            <a:pPr lvl="3"/>
            <a:r>
              <a:rPr lang="en-US" sz="2000" b="1" dirty="0">
                <a:solidFill>
                  <a:srgbClr val="C00000"/>
                </a:solidFill>
              </a:rPr>
              <a:t>Higher rates of crime and drug abuse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4964"/>
            <a:ext cx="4383022" cy="328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 result for white f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95587" cy="55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9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Los Angeles Riots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547420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Began because of the Rodney King incident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4 white police officers were on video beating a black motorists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found not guilty of police brutality at trial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Fires, Looting, Beatings, and Gunfire occur over next 5 days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srgbClr val="00B050"/>
                </a:solidFill>
              </a:rPr>
              <a:t>3 people die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Over 2,000 injured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12,000 arrested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Over 1 billion $ in property damages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Military called in to end riots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Result = Police department changes around U.S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LA Ri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31821"/>
            <a:ext cx="3335026" cy="21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r="9790" b="21402"/>
          <a:stretch/>
        </p:blipFill>
        <p:spPr bwMode="auto">
          <a:xfrm>
            <a:off x="2553768" y="2362200"/>
            <a:ext cx="2055264" cy="122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20355" r="4131" b="27906"/>
          <a:stretch/>
        </p:blipFill>
        <p:spPr bwMode="auto">
          <a:xfrm>
            <a:off x="4876800" y="2330865"/>
            <a:ext cx="3800029" cy="155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401510" cy="197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b="55716"/>
          <a:stretch/>
        </p:blipFill>
        <p:spPr bwMode="auto">
          <a:xfrm>
            <a:off x="6096000" y="4038600"/>
            <a:ext cx="2784587" cy="73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35" y="4876800"/>
            <a:ext cx="3000375" cy="17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61" y="4714164"/>
            <a:ext cx="2499615" cy="202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9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6857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Women’s Issues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9144000" cy="5626608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0070C0"/>
                </a:solidFill>
              </a:rPr>
              <a:t>More politically involved in ‘80s and ‘90s than ever before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1</a:t>
            </a:r>
            <a:r>
              <a:rPr lang="en-US" b="1" baseline="30000" dirty="0">
                <a:solidFill>
                  <a:srgbClr val="7030A0"/>
                </a:solidFill>
              </a:rPr>
              <a:t>st</a:t>
            </a:r>
            <a:r>
              <a:rPr lang="en-US" b="1" dirty="0">
                <a:solidFill>
                  <a:srgbClr val="7030A0"/>
                </a:solidFill>
              </a:rPr>
              <a:t> female VP nominee (Ferraro  1984)</a:t>
            </a:r>
            <a:endParaRPr lang="en-US" sz="16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Substantially higher involvement in Congress and Cabinet</a:t>
            </a:r>
            <a:endParaRPr lang="en-US" sz="1600" b="1" dirty="0">
              <a:solidFill>
                <a:srgbClr val="7030A0"/>
              </a:solidFill>
            </a:endParaRP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Still not equal representation as men</a:t>
            </a:r>
            <a:endParaRPr lang="en-US" sz="1400" b="1" dirty="0">
              <a:solidFill>
                <a:srgbClr val="00B050"/>
              </a:solidFill>
            </a:endParaRP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Salary becoming more equal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Not totally equal </a:t>
            </a:r>
            <a:r>
              <a:rPr lang="en-US" b="1" dirty="0"/>
              <a:t>(75 cents for every $1 men make)</a:t>
            </a:r>
            <a:endParaRPr lang="en-US" sz="1600" b="1" dirty="0"/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Higher poverty rates for female heads of households</a:t>
            </a:r>
            <a:endParaRPr lang="en-US" sz="1600" b="1" dirty="0">
              <a:solidFill>
                <a:srgbClr val="7030A0"/>
              </a:solidFill>
            </a:endParaRP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Less alimony and child support rewarded than past</a:t>
            </a:r>
            <a:endParaRPr lang="en-US" sz="1400" b="1" dirty="0">
              <a:solidFill>
                <a:srgbClr val="00B050"/>
              </a:solidFill>
            </a:endParaRP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Workplaces begin accommodating women </a:t>
            </a: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Maternity leaves, child care, flexible schedules, </a:t>
            </a:r>
            <a:r>
              <a:rPr lang="en-US" b="1" dirty="0" err="1">
                <a:solidFill>
                  <a:srgbClr val="7030A0"/>
                </a:solidFill>
              </a:rPr>
              <a:t>etc</a:t>
            </a:r>
            <a:r>
              <a:rPr lang="en-US" b="1" dirty="0">
                <a:solidFill>
                  <a:srgbClr val="7030A0"/>
                </a:solidFill>
              </a:rPr>
              <a:t>…</a:t>
            </a:r>
            <a:endParaRPr lang="en-US" sz="1600" b="1" dirty="0">
              <a:solidFill>
                <a:srgbClr val="7030A0"/>
              </a:solidFill>
            </a:endParaRP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The govt. cuts funding for these programs though</a:t>
            </a:r>
            <a:endParaRPr lang="en-US" sz="14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143000"/>
            <a:ext cx="2189869" cy="133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79" y="2695486"/>
            <a:ext cx="2870721" cy="40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1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"/>
            <a:ext cx="859155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African – American Issues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609600"/>
            <a:ext cx="9067800" cy="5626608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00B0F0"/>
                </a:solidFill>
              </a:rPr>
              <a:t>More politically involved in ‘80s and ‘90s than ever before</a:t>
            </a:r>
            <a:endParaRPr lang="en-US" sz="1800" b="1" dirty="0">
              <a:solidFill>
                <a:srgbClr val="00B0F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Higher voter turnout in elections</a:t>
            </a:r>
            <a:endParaRPr lang="en-US" sz="16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Mayors of major cities and member of Congress</a:t>
            </a:r>
            <a:endParaRPr lang="en-US" sz="1600" b="1" dirty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b="1" baseline="30000" dirty="0">
                <a:solidFill>
                  <a:srgbClr val="C00000"/>
                </a:solidFill>
              </a:rPr>
              <a:t>st</a:t>
            </a:r>
            <a:r>
              <a:rPr lang="en-US" b="1" dirty="0">
                <a:solidFill>
                  <a:srgbClr val="C00000"/>
                </a:solidFill>
              </a:rPr>
              <a:t> Black Governor = L. Douglas Wilder </a:t>
            </a:r>
            <a:r>
              <a:rPr lang="en-US" b="1" dirty="0"/>
              <a:t>(Virginia 1990)</a:t>
            </a:r>
            <a:endParaRPr lang="en-US" sz="1600" b="1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b="1" baseline="30000" dirty="0">
                <a:solidFill>
                  <a:srgbClr val="C00000"/>
                </a:solidFill>
              </a:rPr>
              <a:t>st</a:t>
            </a:r>
            <a:r>
              <a:rPr lang="en-US" b="1" dirty="0">
                <a:solidFill>
                  <a:srgbClr val="C00000"/>
                </a:solidFill>
              </a:rPr>
              <a:t> serious Black Pres. Candidate = Jesse Jackson </a:t>
            </a:r>
            <a:r>
              <a:rPr lang="en-US" b="1" dirty="0"/>
              <a:t>(1984)</a:t>
            </a:r>
            <a:endParaRPr lang="en-US" sz="1600" b="1" dirty="0"/>
          </a:p>
          <a:p>
            <a:pPr lvl="0"/>
            <a:r>
              <a:rPr lang="en-US" sz="2400" b="1" dirty="0">
                <a:solidFill>
                  <a:srgbClr val="00B0F0"/>
                </a:solidFill>
              </a:rPr>
              <a:t>Decrease in affirmative action programs</a:t>
            </a:r>
            <a:endParaRPr lang="en-US" sz="1800" b="1" dirty="0">
              <a:solidFill>
                <a:srgbClr val="00B0F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Sup. Court rules many as reverse discrimination</a:t>
            </a:r>
            <a:endParaRPr lang="en-US" sz="16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438400" cy="23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48" y="3758369"/>
            <a:ext cx="423139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166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246</TotalTime>
  <Words>716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Soho</vt:lpstr>
      <vt:lpstr>Chapter 25 Section 3 – 1980s Social Issues</vt:lpstr>
      <vt:lpstr>AIDS – Acquired  Immune Deficiency Syndrome</vt:lpstr>
      <vt:lpstr>Abortion</vt:lpstr>
      <vt:lpstr>Illegal Drugs</vt:lpstr>
      <vt:lpstr>Education</vt:lpstr>
      <vt:lpstr>Deteriorating Cities</vt:lpstr>
      <vt:lpstr>Los Angeles Riots</vt:lpstr>
      <vt:lpstr>Women’s Issues</vt:lpstr>
      <vt:lpstr>African – American Issues</vt:lpstr>
      <vt:lpstr>Latino Issues</vt:lpstr>
      <vt:lpstr>Native American Issues</vt:lpstr>
      <vt:lpstr>Asian American Issues</vt:lpstr>
      <vt:lpstr>Gay Issues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 Section 3 – 1980s Social Issues</dc:title>
  <dc:creator>Windows User</dc:creator>
  <cp:lastModifiedBy>Windows User</cp:lastModifiedBy>
  <cp:revision>23</cp:revision>
  <dcterms:created xsi:type="dcterms:W3CDTF">2019-05-09T12:55:24Z</dcterms:created>
  <dcterms:modified xsi:type="dcterms:W3CDTF">2019-05-15T13:31:57Z</dcterms:modified>
</cp:coreProperties>
</file>