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CC08D4-9307-4B2C-B899-5E0BF5372F0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B44F22-8EDA-4087-B421-988330BC65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C08D4-9307-4B2C-B899-5E0BF5372F0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44F22-8EDA-4087-B421-988330BC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7CC08D4-9307-4B2C-B899-5E0BF5372F0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B44F22-8EDA-4087-B421-988330BC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C08D4-9307-4B2C-B899-5E0BF5372F0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44F22-8EDA-4087-B421-988330BC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CC08D4-9307-4B2C-B899-5E0BF5372F0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8B44F22-8EDA-4087-B421-988330BC65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C08D4-9307-4B2C-B899-5E0BF5372F0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44F22-8EDA-4087-B421-988330BC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C08D4-9307-4B2C-B899-5E0BF5372F0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44F22-8EDA-4087-B421-988330BC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C08D4-9307-4B2C-B899-5E0BF5372F0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44F22-8EDA-4087-B421-988330BC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CC08D4-9307-4B2C-B899-5E0BF5372F0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44F22-8EDA-4087-B421-988330BC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C08D4-9307-4B2C-B899-5E0BF5372F0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44F22-8EDA-4087-B421-988330BC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C08D4-9307-4B2C-B899-5E0BF5372F0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44F22-8EDA-4087-B421-988330BC65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7CC08D4-9307-4B2C-B899-5E0BF5372F0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8B44F22-8EDA-4087-B421-988330BC65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Chapter 25 Section 2 Notes</a:t>
            </a:r>
            <a:br>
              <a:rPr lang="en-US" dirty="0" smtClean="0"/>
            </a:br>
            <a:r>
              <a:rPr lang="en-US" dirty="0" smtClean="0"/>
              <a:t>The Reagan Presidency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3497774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7" y="2362200"/>
            <a:ext cx="4114088" cy="257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Supreme Court Shift in 1980’s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7696200" cy="5769936"/>
          </a:xfrm>
        </p:spPr>
        <p:txBody>
          <a:bodyPr/>
          <a:lstStyle/>
          <a:p>
            <a:pPr lvl="0"/>
            <a:r>
              <a:rPr lang="en-US" sz="2000" b="1" dirty="0">
                <a:solidFill>
                  <a:srgbClr val="7030A0"/>
                </a:solidFill>
              </a:rPr>
              <a:t>5 Conservative Justices appointed by Reagan and Bush</a:t>
            </a:r>
          </a:p>
          <a:p>
            <a:pPr lvl="1"/>
            <a:r>
              <a:rPr lang="en-US" sz="2000" b="1" dirty="0">
                <a:solidFill>
                  <a:srgbClr val="00B050"/>
                </a:solidFill>
              </a:rPr>
              <a:t>1</a:t>
            </a:r>
            <a:r>
              <a:rPr lang="en-US" sz="2000" b="1" baseline="30000" dirty="0">
                <a:solidFill>
                  <a:srgbClr val="00B050"/>
                </a:solidFill>
              </a:rPr>
              <a:t>st</a:t>
            </a:r>
            <a:r>
              <a:rPr lang="en-US" sz="2000" b="1" dirty="0">
                <a:solidFill>
                  <a:srgbClr val="00B050"/>
                </a:solidFill>
              </a:rPr>
              <a:t> female ever (Sandra Day O’Connor)</a:t>
            </a:r>
          </a:p>
          <a:p>
            <a:pPr lvl="0"/>
            <a:r>
              <a:rPr lang="en-US" sz="2000" b="1" dirty="0" smtClean="0">
                <a:solidFill>
                  <a:srgbClr val="7030A0"/>
                </a:solidFill>
              </a:rPr>
              <a:t>Court begins to interpret laws differently</a:t>
            </a:r>
            <a:endParaRPr lang="en-US" sz="2000" b="1" dirty="0">
              <a:solidFill>
                <a:srgbClr val="7030A0"/>
              </a:solidFill>
            </a:endParaRPr>
          </a:p>
          <a:p>
            <a:pPr lvl="1"/>
            <a:r>
              <a:rPr lang="en-US" sz="2000" b="1" dirty="0">
                <a:solidFill>
                  <a:srgbClr val="00B050"/>
                </a:solidFill>
              </a:rPr>
              <a:t>Less affirmative action, less legal abortion, </a:t>
            </a:r>
            <a:r>
              <a:rPr lang="en-US" sz="2000" b="1" dirty="0" err="1">
                <a:solidFill>
                  <a:srgbClr val="00B050"/>
                </a:solidFill>
              </a:rPr>
              <a:t>etc</a:t>
            </a:r>
            <a:r>
              <a:rPr lang="en-US" sz="2000" b="1" dirty="0">
                <a:solidFill>
                  <a:srgbClr val="00B050"/>
                </a:solidFill>
              </a:rPr>
              <a:t>…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56"/>
          <a:stretch/>
        </p:blipFill>
        <p:spPr bwMode="auto">
          <a:xfrm>
            <a:off x="762000" y="2204908"/>
            <a:ext cx="2082211" cy="450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26" y="3886200"/>
            <a:ext cx="3457575" cy="230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9826" y="6353360"/>
            <a:ext cx="341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Clarence Thomas and Anita Hill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4908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07" y="2204908"/>
            <a:ext cx="1947130" cy="15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33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2390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1984 Election - </a:t>
            </a:r>
            <a:r>
              <a:rPr lang="en-US" sz="2800" dirty="0" err="1" smtClean="0"/>
              <a:t>DEmoCRAT</a:t>
            </a:r>
            <a:r>
              <a:rPr lang="en-US" sz="2800" dirty="0" smtClean="0"/>
              <a:t> Candidate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7696200" cy="5693736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Walter Mondale</a:t>
            </a:r>
          </a:p>
          <a:p>
            <a:pPr lvl="1"/>
            <a:r>
              <a:rPr lang="en-US" sz="1800" b="1" dirty="0" smtClean="0">
                <a:solidFill>
                  <a:srgbClr val="C00000"/>
                </a:solidFill>
              </a:rPr>
              <a:t>Senator from Minnesota </a:t>
            </a:r>
          </a:p>
          <a:p>
            <a:pPr lvl="1"/>
            <a:r>
              <a:rPr lang="en-US" sz="1800" b="1" dirty="0" smtClean="0">
                <a:solidFill>
                  <a:srgbClr val="C00000"/>
                </a:solidFill>
              </a:rPr>
              <a:t>Vice Pres under Jimmy Carter</a:t>
            </a:r>
          </a:p>
          <a:p>
            <a:pPr lvl="2"/>
            <a:r>
              <a:rPr lang="en-US" sz="1400" b="1" dirty="0" smtClean="0">
                <a:solidFill>
                  <a:srgbClr val="00B0F0"/>
                </a:solidFill>
              </a:rPr>
              <a:t>Mostly bad memories for country</a:t>
            </a:r>
          </a:p>
          <a:p>
            <a:pPr lvl="1"/>
            <a:r>
              <a:rPr lang="en-US" sz="1800" b="1" dirty="0" smtClean="0">
                <a:solidFill>
                  <a:srgbClr val="C00000"/>
                </a:solidFill>
              </a:rPr>
              <a:t>His running mate was Geraldine Ferraro</a:t>
            </a:r>
          </a:p>
          <a:p>
            <a:pPr lvl="2"/>
            <a:r>
              <a:rPr lang="en-US" sz="1600" b="1" dirty="0" smtClean="0">
                <a:solidFill>
                  <a:srgbClr val="00B0F0"/>
                </a:solidFill>
              </a:rPr>
              <a:t>1</a:t>
            </a:r>
            <a:r>
              <a:rPr lang="en-US" sz="1600" b="1" baseline="30000" dirty="0" smtClean="0">
                <a:solidFill>
                  <a:srgbClr val="00B0F0"/>
                </a:solidFill>
              </a:rPr>
              <a:t>st</a:t>
            </a:r>
            <a:r>
              <a:rPr lang="en-US" sz="1600" b="1" dirty="0" smtClean="0">
                <a:solidFill>
                  <a:srgbClr val="00B0F0"/>
                </a:solidFill>
              </a:rPr>
              <a:t> Female ever on a Presidential Ticket</a:t>
            </a:r>
            <a:endParaRPr lang="en-US" sz="1600" b="1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47" y="609600"/>
            <a:ext cx="3048000" cy="40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58099"/>
            <a:ext cx="2286000" cy="21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"/>
            <a:ext cx="1151466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12166"/>
            <a:ext cx="293963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r="9327"/>
          <a:stretch/>
        </p:blipFill>
        <p:spPr bwMode="auto">
          <a:xfrm>
            <a:off x="3200400" y="4848122"/>
            <a:ext cx="2089447" cy="178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9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1984 Election </a:t>
            </a:r>
            <a:r>
              <a:rPr lang="en-US" sz="2800" dirty="0" smtClean="0"/>
              <a:t>– Republican Candidate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7696200" cy="5769936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Ronald Reagan with Bush as VP again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Very popular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They win easy!  48 states!  Mandate!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61543"/>
            <a:ext cx="7848600" cy="421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31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85800"/>
          </a:xfrm>
        </p:spPr>
        <p:txBody>
          <a:bodyPr/>
          <a:lstStyle/>
          <a:p>
            <a:pPr algn="ctr"/>
            <a:r>
              <a:rPr lang="en-US" dirty="0" smtClean="0"/>
              <a:t>1988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7620000" cy="584613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Republican Candidate = George Bush Sr.</a:t>
            </a:r>
          </a:p>
          <a:p>
            <a:pPr lvl="1"/>
            <a:r>
              <a:rPr lang="en-US" sz="2000" b="1" dirty="0" smtClean="0">
                <a:solidFill>
                  <a:srgbClr val="00B050"/>
                </a:solidFill>
              </a:rPr>
              <a:t>WWII hero, House of Rep from Texas, Head of CIA</a:t>
            </a:r>
          </a:p>
          <a:p>
            <a:pPr lvl="1"/>
            <a:r>
              <a:rPr lang="en-US" sz="2000" b="1" dirty="0" smtClean="0">
                <a:solidFill>
                  <a:srgbClr val="00B050"/>
                </a:solidFill>
              </a:rPr>
              <a:t>Reagan can’t run again. Still very popular</a:t>
            </a:r>
          </a:p>
          <a:p>
            <a:pPr lvl="1"/>
            <a:r>
              <a:rPr lang="en-US" sz="2000" b="1" dirty="0" smtClean="0">
                <a:solidFill>
                  <a:srgbClr val="00B050"/>
                </a:solidFill>
              </a:rPr>
              <a:t>His Vice Pres is like voting for Reagan again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Democrat Candidate = Michael Dukakis</a:t>
            </a:r>
          </a:p>
          <a:p>
            <a:pPr lvl="1"/>
            <a:r>
              <a:rPr lang="en-US" sz="2000" b="1" dirty="0" smtClean="0">
                <a:solidFill>
                  <a:srgbClr val="00B050"/>
                </a:solidFill>
              </a:rPr>
              <a:t>Governor of Massachusetts </a:t>
            </a:r>
          </a:p>
          <a:p>
            <a:pPr lvl="1"/>
            <a:r>
              <a:rPr lang="en-US" sz="2000" b="1" dirty="0" smtClean="0">
                <a:solidFill>
                  <a:srgbClr val="00B050"/>
                </a:solidFill>
              </a:rPr>
              <a:t>Not very well known outside of Northern U.S.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Image result for michael dukak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2479754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michael dukakis bu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1627999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george bush sr 19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8600"/>
            <a:ext cx="2990850" cy="197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" y="4038600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19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62000"/>
          </a:xfrm>
        </p:spPr>
        <p:txBody>
          <a:bodyPr/>
          <a:lstStyle/>
          <a:p>
            <a:pPr algn="ctr"/>
            <a:r>
              <a:rPr lang="en-US" dirty="0" smtClean="0"/>
              <a:t>1988 Election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7696200" cy="56937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Bush Wins easy.  </a:t>
            </a:r>
            <a:r>
              <a:rPr lang="en-US" sz="2000" b="1" dirty="0" smtClean="0"/>
              <a:t>(not as big as Reagan… but close)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Country still happy with improvement during Reagan’s 8 years as President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8" y="2209800"/>
            <a:ext cx="7672789" cy="411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53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09600"/>
          </a:xfrm>
        </p:spPr>
        <p:txBody>
          <a:bodyPr/>
          <a:lstStyle/>
          <a:p>
            <a:pPr algn="ctr"/>
            <a:r>
              <a:rPr lang="en-US" dirty="0" smtClean="0"/>
              <a:t>General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7696200" cy="5922336"/>
          </a:xfrm>
        </p:spPr>
        <p:txBody>
          <a:bodyPr/>
          <a:lstStyle/>
          <a:p>
            <a:pPr lvl="0"/>
            <a:r>
              <a:rPr lang="en-US" sz="1800" dirty="0">
                <a:solidFill>
                  <a:srgbClr val="FF0000"/>
                </a:solidFill>
              </a:rPr>
              <a:t>oldest President to ever be </a:t>
            </a:r>
            <a:r>
              <a:rPr lang="en-US" sz="1800" dirty="0" smtClean="0">
                <a:solidFill>
                  <a:srgbClr val="FF0000"/>
                </a:solidFill>
              </a:rPr>
              <a:t>elected at the time </a:t>
            </a:r>
            <a:r>
              <a:rPr lang="en-US" sz="1800" dirty="0" smtClean="0"/>
              <a:t>(near 70)</a:t>
            </a:r>
          </a:p>
          <a:p>
            <a:pPr lvl="1"/>
            <a:r>
              <a:rPr lang="en-US" sz="1500" b="1" dirty="0" smtClean="0">
                <a:solidFill>
                  <a:srgbClr val="0070C0"/>
                </a:solidFill>
              </a:rPr>
              <a:t>Trump a little older</a:t>
            </a:r>
          </a:p>
          <a:p>
            <a:pPr lvl="0"/>
            <a:r>
              <a:rPr lang="en-US" sz="1800" dirty="0" smtClean="0"/>
              <a:t>in </a:t>
            </a:r>
            <a:r>
              <a:rPr lang="en-US" sz="1800" dirty="0"/>
              <a:t>office 2 full terms </a:t>
            </a:r>
            <a:r>
              <a:rPr lang="en-US" sz="1600" dirty="0" smtClean="0"/>
              <a:t>(</a:t>
            </a:r>
            <a:r>
              <a:rPr lang="en-US" sz="1600" b="1" dirty="0" smtClean="0">
                <a:solidFill>
                  <a:srgbClr val="7030A0"/>
                </a:solidFill>
              </a:rPr>
              <a:t>still oldest ever… near 78 when done</a:t>
            </a:r>
            <a:r>
              <a:rPr lang="en-US" sz="1600" dirty="0" smtClean="0"/>
              <a:t>)</a:t>
            </a:r>
            <a:endParaRPr lang="en-US" sz="1600" dirty="0"/>
          </a:p>
          <a:p>
            <a:pPr lvl="0"/>
            <a:r>
              <a:rPr lang="en-US" sz="1800" b="1" dirty="0">
                <a:solidFill>
                  <a:srgbClr val="00B050"/>
                </a:solidFill>
              </a:rPr>
              <a:t>almost assassinated in the beginning</a:t>
            </a:r>
          </a:p>
          <a:p>
            <a:pPr lvl="1"/>
            <a:r>
              <a:rPr lang="en-US" sz="1600" b="1" dirty="0">
                <a:solidFill>
                  <a:srgbClr val="C00000"/>
                </a:solidFill>
              </a:rPr>
              <a:t>shot by John Hinckley Jr. after 1 year</a:t>
            </a:r>
          </a:p>
          <a:p>
            <a:pPr lvl="0"/>
            <a:r>
              <a:rPr lang="en-US" sz="1800" b="1" dirty="0">
                <a:solidFill>
                  <a:srgbClr val="00B050"/>
                </a:solidFill>
              </a:rPr>
              <a:t>extremely popular </a:t>
            </a:r>
            <a:endParaRPr lang="en-US" sz="1800" b="1" dirty="0" smtClean="0">
              <a:solidFill>
                <a:srgbClr val="00B050"/>
              </a:solidFill>
            </a:endParaRPr>
          </a:p>
          <a:p>
            <a:pPr lvl="1"/>
            <a:r>
              <a:rPr lang="en-US" sz="1500" b="1" dirty="0" smtClean="0">
                <a:solidFill>
                  <a:srgbClr val="C00000"/>
                </a:solidFill>
              </a:rPr>
              <a:t>likeable </a:t>
            </a:r>
            <a:r>
              <a:rPr lang="en-US" sz="1500" b="1" dirty="0">
                <a:solidFill>
                  <a:srgbClr val="C00000"/>
                </a:solidFill>
              </a:rPr>
              <a:t>and charming personality </a:t>
            </a:r>
          </a:p>
          <a:p>
            <a:pPr lvl="0"/>
            <a:r>
              <a:rPr lang="en-US" sz="1800" b="1" dirty="0">
                <a:solidFill>
                  <a:srgbClr val="002060"/>
                </a:solidFill>
              </a:rPr>
              <a:t>George Bush Sr. </a:t>
            </a:r>
            <a:r>
              <a:rPr lang="en-US" sz="1800" b="1" dirty="0">
                <a:solidFill>
                  <a:srgbClr val="00B050"/>
                </a:solidFill>
              </a:rPr>
              <a:t>was his Vice Pres.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3469821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blog.genealogybank.com/wp-content/uploads/2017/03/augusta-chronicle-newspaper-0331-1981-reagan-assassination-shooting-detai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799"/>
            <a:ext cx="4052248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rimemagazine.com/images/Reagen_Assassin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7761"/>
            <a:ext cx="266622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93" y="3303083"/>
            <a:ext cx="1401955" cy="14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faculty.polytechnic.org/gfeldmeth/469px-Official_portrait_of_President_Reagan_and_Vice_President_Bush_19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42589"/>
            <a:ext cx="2417967" cy="30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Economy Under Reagan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7620000" cy="5846136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tabLst>
                <a:tab pos="6858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Recession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during his 1</a:t>
            </a:r>
            <a:r>
              <a:rPr lang="en-US" sz="2800" baseline="30000" dirty="0">
                <a:solidFill>
                  <a:srgbClr val="FF0000"/>
                </a:solidFill>
                <a:latin typeface="Times New Roman"/>
                <a:ea typeface="Times New Roman"/>
              </a:rPr>
              <a:t>st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2 years in office</a:t>
            </a:r>
            <a:endParaRPr lang="en-US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114300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Times New Roman"/>
                <a:ea typeface="Times New Roman"/>
              </a:rPr>
              <a:t>A lot of the same reasons as when Carter was Pres.</a:t>
            </a:r>
            <a:endParaRPr lang="en-US" sz="1800" b="1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High taxes, High </a:t>
            </a:r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energy costs,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Growing unemployment</a:t>
            </a:r>
            <a:endParaRPr lang="en-US" sz="1600" b="1" dirty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6" t="9049" r="4762" b="28377"/>
          <a:stretch/>
        </p:blipFill>
        <p:spPr bwMode="auto">
          <a:xfrm>
            <a:off x="3019494" y="4668140"/>
            <a:ext cx="4973618" cy="209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8" b="8289"/>
          <a:stretch/>
        </p:blipFill>
        <p:spPr bwMode="auto">
          <a:xfrm>
            <a:off x="76200" y="1852301"/>
            <a:ext cx="3018813" cy="204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3381" r="35571" b="4138"/>
          <a:stretch/>
        </p:blipFill>
        <p:spPr bwMode="auto">
          <a:xfrm>
            <a:off x="381000" y="4038599"/>
            <a:ext cx="2615705" cy="292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52301"/>
            <a:ext cx="4038600" cy="273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3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62000"/>
          </a:xfrm>
        </p:spPr>
        <p:txBody>
          <a:bodyPr/>
          <a:lstStyle/>
          <a:p>
            <a:pPr algn="ctr"/>
            <a:r>
              <a:rPr lang="en-US" dirty="0" smtClean="0"/>
              <a:t>Reaganomics!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7696200" cy="5693736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Reagan’s plan to fix the economy </a:t>
            </a:r>
            <a:endParaRPr lang="en-US" b="1" dirty="0" smtClean="0">
              <a:solidFill>
                <a:srgbClr val="00B050"/>
              </a:solidFill>
            </a:endParaRPr>
          </a:p>
          <a:p>
            <a:pPr lvl="0"/>
            <a:r>
              <a:rPr lang="en-US" sz="3200" b="1" dirty="0">
                <a:solidFill>
                  <a:srgbClr val="7030A0"/>
                </a:solidFill>
              </a:rPr>
              <a:t>4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major policies it depended 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290587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65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1.  Lower Taxes For Everyone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229600" cy="5846136"/>
          </a:xfrm>
        </p:spPr>
        <p:txBody>
          <a:bodyPr/>
          <a:lstStyle/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About a 25% Reduction to EVERYONE </a:t>
            </a:r>
            <a:r>
              <a:rPr lang="en-US" sz="1600" b="1" dirty="0" smtClean="0">
                <a:solidFill>
                  <a:srgbClr val="FF0000"/>
                </a:solidFill>
              </a:rPr>
              <a:t>(helps rich the most!)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Wanted </a:t>
            </a:r>
            <a:r>
              <a:rPr lang="en-US" sz="2400" b="1" dirty="0">
                <a:solidFill>
                  <a:srgbClr val="0070C0"/>
                </a:solidFill>
              </a:rPr>
              <a:t>to start a cycle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lvl="2"/>
            <a:r>
              <a:rPr lang="en-US" sz="2100" dirty="0" smtClean="0"/>
              <a:t>Known </a:t>
            </a:r>
            <a:r>
              <a:rPr lang="en-US" sz="2100" dirty="0"/>
              <a:t>as </a:t>
            </a:r>
            <a:r>
              <a:rPr lang="en-US" sz="2100" b="1" u="sng" dirty="0">
                <a:solidFill>
                  <a:srgbClr val="00B050"/>
                </a:solidFill>
              </a:rPr>
              <a:t>Supply Side or Trickle Down </a:t>
            </a:r>
            <a:r>
              <a:rPr lang="en-US" sz="2100" b="1" u="sng" dirty="0" smtClean="0">
                <a:solidFill>
                  <a:srgbClr val="00B050"/>
                </a:solidFill>
              </a:rPr>
              <a:t>Economics</a:t>
            </a:r>
            <a:endParaRPr lang="en-US" sz="1500" b="1" u="sng" dirty="0">
              <a:solidFill>
                <a:srgbClr val="00B050"/>
              </a:solidFill>
            </a:endParaRPr>
          </a:p>
          <a:p>
            <a:pPr lvl="3"/>
            <a:r>
              <a:rPr lang="en-US" sz="1600" b="1" dirty="0"/>
              <a:t>People would save some of the $ in banks</a:t>
            </a:r>
          </a:p>
          <a:p>
            <a:pPr lvl="3"/>
            <a:r>
              <a:rPr lang="en-US" sz="1600" b="1" dirty="0"/>
              <a:t>Banks would loan the $ to businesses</a:t>
            </a:r>
          </a:p>
          <a:p>
            <a:pPr lvl="3"/>
            <a:r>
              <a:rPr lang="en-US" sz="1600" b="1" i="1" u="sng" dirty="0"/>
              <a:t>Businesses would use $ to improve operations</a:t>
            </a:r>
            <a:endParaRPr lang="en-US" sz="1600" b="1" dirty="0"/>
          </a:p>
          <a:p>
            <a:pPr lvl="3"/>
            <a:r>
              <a:rPr lang="en-US" sz="1600" b="1" dirty="0"/>
              <a:t>Improved operations would increase supply</a:t>
            </a:r>
          </a:p>
          <a:p>
            <a:pPr lvl="3"/>
            <a:r>
              <a:rPr lang="en-US" sz="1600" b="1" dirty="0"/>
              <a:t>Increased Supply would lower prices of goods</a:t>
            </a:r>
          </a:p>
          <a:p>
            <a:pPr lvl="3"/>
            <a:r>
              <a:rPr lang="en-US" sz="1600" b="1" dirty="0"/>
              <a:t>Lower prices of goods </a:t>
            </a:r>
            <a:r>
              <a:rPr lang="en-US" sz="1600" b="1" dirty="0" smtClean="0"/>
              <a:t>allows </a:t>
            </a:r>
            <a:r>
              <a:rPr lang="en-US" sz="1600" b="1" dirty="0"/>
              <a:t>people to save some </a:t>
            </a:r>
            <a:r>
              <a:rPr lang="en-US" sz="1600" b="1" dirty="0" smtClean="0"/>
              <a:t>more </a:t>
            </a:r>
            <a:r>
              <a:rPr lang="en-US" sz="1600" b="1" dirty="0"/>
              <a:t>$ in banks</a:t>
            </a:r>
          </a:p>
          <a:p>
            <a:pPr lvl="3"/>
            <a:r>
              <a:rPr lang="en-US" sz="1600" b="1" dirty="0" err="1"/>
              <a:t>Etc</a:t>
            </a:r>
            <a:r>
              <a:rPr lang="en-US" sz="1600" b="1" dirty="0"/>
              <a:t>….. keep repeating the steps.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93876"/>
            <a:ext cx="4192147" cy="288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" y="3942386"/>
            <a:ext cx="3775817" cy="283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96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2. Lower Entitlement Spending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7696200" cy="5693736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Impacted Poorest people big </a:t>
            </a:r>
            <a:r>
              <a:rPr lang="en-US" b="1" dirty="0">
                <a:solidFill>
                  <a:srgbClr val="00B050"/>
                </a:solidFill>
              </a:rPr>
              <a:t>time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</a:rPr>
              <a:t>Food </a:t>
            </a:r>
            <a:r>
              <a:rPr lang="en-US" sz="2000" b="1" dirty="0">
                <a:solidFill>
                  <a:srgbClr val="0070C0"/>
                </a:solidFill>
              </a:rPr>
              <a:t>stamps, welfare, job training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Didn’t </a:t>
            </a:r>
            <a:r>
              <a:rPr lang="en-US" b="1" dirty="0">
                <a:solidFill>
                  <a:srgbClr val="00B050"/>
                </a:solidFill>
              </a:rPr>
              <a:t>touch Middle Class stuff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</a:rPr>
              <a:t>Social </a:t>
            </a:r>
            <a:r>
              <a:rPr lang="en-US" sz="2000" b="1" dirty="0">
                <a:solidFill>
                  <a:srgbClr val="0070C0"/>
                </a:solidFill>
              </a:rPr>
              <a:t>Security, Medicare, military pensions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59622"/>
            <a:ext cx="47625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5246"/>
            <a:ext cx="2543798" cy="19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/>
          <a:stretch/>
        </p:blipFill>
        <p:spPr bwMode="auto">
          <a:xfrm>
            <a:off x="22790" y="4343400"/>
            <a:ext cx="3123364" cy="243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0" r="24541"/>
          <a:stretch/>
        </p:blipFill>
        <p:spPr bwMode="auto">
          <a:xfrm>
            <a:off x="5943600" y="762000"/>
            <a:ext cx="168878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18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62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3.  Fewer </a:t>
            </a:r>
            <a:r>
              <a:rPr lang="en-US" dirty="0" err="1" smtClean="0">
                <a:solidFill>
                  <a:srgbClr val="7030A0"/>
                </a:solidFill>
              </a:rPr>
              <a:t>Gov</a:t>
            </a:r>
            <a:r>
              <a:rPr lang="en-US" dirty="0" smtClean="0">
                <a:solidFill>
                  <a:srgbClr val="7030A0"/>
                </a:solidFill>
              </a:rPr>
              <a:t> Regulations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020050" cy="5693736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Costs Less Money </a:t>
            </a:r>
            <a:r>
              <a:rPr lang="en-US" sz="1800" b="1" dirty="0" smtClean="0">
                <a:solidFill>
                  <a:srgbClr val="002060"/>
                </a:solidFill>
              </a:rPr>
              <a:t>(less enforcement needed)</a:t>
            </a:r>
          </a:p>
          <a:p>
            <a:pPr marL="292608" lvl="1" indent="0">
              <a:buNone/>
            </a:pPr>
            <a:r>
              <a:rPr lang="en-US" sz="1800" b="1" dirty="0" smtClean="0">
                <a:solidFill>
                  <a:srgbClr val="00B050"/>
                </a:solidFill>
              </a:rPr>
              <a:t>People, Banks, and Businesses more free to do what they want</a:t>
            </a:r>
          </a:p>
          <a:p>
            <a:pPr marL="292608" lvl="1" indent="0">
              <a:buNone/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- </a:t>
            </a:r>
            <a:r>
              <a:rPr lang="en-US" sz="1600" b="1" dirty="0" smtClean="0">
                <a:solidFill>
                  <a:srgbClr val="0070C0"/>
                </a:solidFill>
              </a:rPr>
              <a:t>positives =  No fines, Less taxes, Lower prices, More money to spend</a:t>
            </a:r>
          </a:p>
          <a:p>
            <a:pPr marL="292608" lvl="1" indent="0">
              <a:buNone/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- </a:t>
            </a:r>
            <a:r>
              <a:rPr lang="en-US" sz="1600" b="1" dirty="0" smtClean="0">
                <a:solidFill>
                  <a:srgbClr val="FF0000"/>
                </a:solidFill>
              </a:rPr>
              <a:t>negatives = Could cause pollution, safety issues, personal </a:t>
            </a:r>
            <a:r>
              <a:rPr lang="en-US" sz="1400" b="1" dirty="0" smtClean="0">
                <a:solidFill>
                  <a:srgbClr val="FF0000"/>
                </a:solidFill>
              </a:rPr>
              <a:t>bankruptcies 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41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4.  Increasing Spending on National Defense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001000" cy="5998536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Reagan Doubled This!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Many High Tech Programs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Most Famous = Strategic Defense Initiative (SDI)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</a:rPr>
              <a:t>Better known as Star Wars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</a:rPr>
              <a:t>Missile Defense System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Estimated to Cost Trillions of Dollars if Completed</a:t>
            </a:r>
          </a:p>
          <a:p>
            <a:pPr lvl="1"/>
            <a:r>
              <a:rPr lang="en-US" sz="2000" b="1" dirty="0" smtClean="0"/>
              <a:t>No Guarantee it would work</a:t>
            </a:r>
          </a:p>
          <a:p>
            <a:pPr lvl="2"/>
            <a:r>
              <a:rPr lang="en-US" dirty="0" smtClean="0"/>
              <a:t>Eventually scaled down a lot!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Succeeded in scaring Soviet Union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324633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1274291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74414"/>
            <a:ext cx="3962400" cy="278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2362199" cy="103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99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85800"/>
          </a:xfrm>
        </p:spPr>
        <p:txBody>
          <a:bodyPr/>
          <a:lstStyle/>
          <a:p>
            <a:pPr algn="ctr"/>
            <a:r>
              <a:rPr lang="en-US" dirty="0" smtClean="0"/>
              <a:t>Did Reaganomics work?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178814"/>
              </p:ext>
            </p:extLst>
          </p:nvPr>
        </p:nvGraphicFramePr>
        <p:xfrm>
          <a:off x="0" y="685800"/>
          <a:ext cx="76962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100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YES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259080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85800" algn="l"/>
                        </a:tabLs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Economy improved considerably and people were happy</a:t>
                      </a:r>
                      <a:endParaRPr lang="en-US" sz="14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1143000" algn="l"/>
                        </a:tabLst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Lower unemployment</a:t>
                      </a:r>
                      <a:endParaRPr lang="en-US" sz="1400" b="1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1143000" algn="l"/>
                        </a:tabLst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Lower interest rates for loans</a:t>
                      </a:r>
                      <a:endParaRPr lang="en-US" sz="1400" b="1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1143000" algn="l"/>
                        </a:tabLst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Lower taxes for everyone</a:t>
                      </a:r>
                      <a:endParaRPr lang="en-US" sz="1400" b="1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1143000" algn="l"/>
                        </a:tabLst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Booming stock market most</a:t>
                      </a:r>
                      <a:r>
                        <a:rPr lang="en-US" sz="18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ly</a:t>
                      </a:r>
                      <a:endParaRPr lang="en-US" sz="1400" b="1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6002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One Hiccup = 1987 Crash  (Quick recovery)</a:t>
                      </a:r>
                      <a:endParaRPr lang="en-US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85800" algn="l"/>
                        </a:tabLs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Rich got richer and poor got poorer</a:t>
                      </a:r>
                      <a:endParaRPr lang="en-US" sz="14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1143000" algn="l"/>
                        </a:tabLst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Business</a:t>
                      </a:r>
                      <a:r>
                        <a:rPr lang="en-US" sz="18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 owners and Rich people 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didn’t always do</a:t>
                      </a:r>
                      <a:r>
                        <a:rPr lang="en-US" sz="18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 what they were supposed to with tax cuts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(see slide 5)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600200" algn="l"/>
                        </a:tabLst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Padded their pockets with $ instead</a:t>
                      </a:r>
                      <a:endParaRPr lang="en-US" sz="1400" b="1" dirty="0" smtClean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1143000" algn="l"/>
                        </a:tabLst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Poor really impacted by cuts in entitlement programs</a:t>
                      </a:r>
                      <a:endParaRPr lang="en-US" sz="1400" b="1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85800" algn="l"/>
                        </a:tabLs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National Debt doubled during his 1</a:t>
                      </a:r>
                      <a:r>
                        <a:rPr lang="en-US" sz="1800" b="1" baseline="300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st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term as President</a:t>
                      </a:r>
                      <a:endParaRPr lang="en-US" sz="14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1143000" algn="l"/>
                        </a:tabLst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Not </a:t>
                      </a:r>
                      <a:r>
                        <a:rPr lang="en-US" sz="1800" b="1" u="non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enough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 tax $ collected to pay for existing programs</a:t>
                      </a:r>
                      <a:endParaRPr lang="en-US" sz="1400" b="1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2" t="23769" r="18224" b="13676"/>
          <a:stretch/>
        </p:blipFill>
        <p:spPr bwMode="auto">
          <a:xfrm>
            <a:off x="4038600" y="4935195"/>
            <a:ext cx="3733800" cy="191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 r="11499"/>
          <a:stretch/>
        </p:blipFill>
        <p:spPr bwMode="auto">
          <a:xfrm>
            <a:off x="145098" y="3759792"/>
            <a:ext cx="3760509" cy="271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212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331</TotalTime>
  <Words>592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Chapter 25 Section 2 Notes The Reagan Presidency</vt:lpstr>
      <vt:lpstr>General Info</vt:lpstr>
      <vt:lpstr>The Economy Under Reagan </vt:lpstr>
      <vt:lpstr>Reaganomics!</vt:lpstr>
      <vt:lpstr>1.  Lower Taxes For Everyone</vt:lpstr>
      <vt:lpstr>2. Lower Entitlement Spending </vt:lpstr>
      <vt:lpstr>3.  Fewer Gov Regulations</vt:lpstr>
      <vt:lpstr>4.  Increasing Spending on National Defense</vt:lpstr>
      <vt:lpstr>Did Reaganomics work?</vt:lpstr>
      <vt:lpstr>Supreme Court Shift in 1980’s</vt:lpstr>
      <vt:lpstr>1984 Election - DEmoCRAT Candidate</vt:lpstr>
      <vt:lpstr>1984 Election – Republican Candidate</vt:lpstr>
      <vt:lpstr>1988 ELECTION</vt:lpstr>
      <vt:lpstr>1988 Election Results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25 Section 2 Notes The Reagan Presidency</dc:title>
  <dc:creator>Windows User</dc:creator>
  <cp:lastModifiedBy>Windows User</cp:lastModifiedBy>
  <cp:revision>38</cp:revision>
  <dcterms:created xsi:type="dcterms:W3CDTF">2019-04-10T13:41:59Z</dcterms:created>
  <dcterms:modified xsi:type="dcterms:W3CDTF">2019-04-11T14:43:36Z</dcterms:modified>
</cp:coreProperties>
</file>