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0C1BF62-F873-4D1D-9B92-F8E92755799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38D4FDB-4A82-4542-93F5-8589B5ED8B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25 Section 1</a:t>
            </a:r>
            <a:br>
              <a:rPr lang="en-US" dirty="0" smtClean="0"/>
            </a:br>
            <a:r>
              <a:rPr lang="en-US" dirty="0" smtClean="0"/>
              <a:t>The Conservative Movement</a:t>
            </a:r>
            <a:endParaRPr lang="en-US" dirty="0"/>
          </a:p>
        </p:txBody>
      </p:sp>
      <p:pic>
        <p:nvPicPr>
          <p:cNvPr id="13314" name="Picture 2" descr="Image result for 1980s conservative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99463"/>
            <a:ext cx="3581400" cy="32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1980s conservative mov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15568"/>
            <a:ext cx="19907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55" y="4263757"/>
            <a:ext cx="3009900" cy="23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8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1260" cy="105439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2 Major Conservative Groups 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began 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</a:rPr>
              <a:t>in the 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1970’s and Became Popular in the 1980’s</a:t>
            </a:r>
            <a:r>
              <a:rPr lang="en-US" sz="2400" dirty="0">
                <a:latin typeface="Times New Roman"/>
                <a:ea typeface="Times New Roman"/>
              </a:rPr>
              <a:t/>
            </a:r>
            <a:br>
              <a:rPr lang="en-US" sz="2400" dirty="0"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22" y="1981200"/>
            <a:ext cx="367329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4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1. The New Right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447800"/>
            <a:ext cx="8407893" cy="4678679"/>
          </a:xfrm>
        </p:spPr>
        <p:txBody>
          <a:bodyPr/>
          <a:lstStyle/>
          <a:p>
            <a:pPr lvl="1"/>
            <a:r>
              <a:rPr lang="en-US" sz="2000" b="1" dirty="0">
                <a:solidFill>
                  <a:srgbClr val="7030A0"/>
                </a:solidFill>
              </a:rPr>
              <a:t>Vocal leader = Phyllis </a:t>
            </a:r>
            <a:r>
              <a:rPr lang="en-US" sz="2000" b="1" dirty="0" err="1">
                <a:solidFill>
                  <a:srgbClr val="7030A0"/>
                </a:solidFill>
              </a:rPr>
              <a:t>Schlafly</a:t>
            </a:r>
            <a:endParaRPr lang="en-US" sz="2000" b="1" dirty="0">
              <a:solidFill>
                <a:srgbClr val="7030A0"/>
              </a:solidFill>
            </a:endParaRPr>
          </a:p>
          <a:p>
            <a:pPr lvl="1"/>
            <a:r>
              <a:rPr lang="en-US" sz="2000" b="1" dirty="0">
                <a:solidFill>
                  <a:srgbClr val="00B0F0"/>
                </a:solidFill>
              </a:rPr>
              <a:t>Formed to oppose liberal </a:t>
            </a:r>
            <a:r>
              <a:rPr lang="en-US" sz="2000" b="1" dirty="0" smtClean="0">
                <a:solidFill>
                  <a:srgbClr val="00B0F0"/>
                </a:solidFill>
              </a:rPr>
              <a:t>changes </a:t>
            </a:r>
            <a:r>
              <a:rPr lang="en-US" sz="1200" b="1" dirty="0" smtClean="0">
                <a:solidFill>
                  <a:srgbClr val="002060"/>
                </a:solidFill>
              </a:rPr>
              <a:t>(ERA, Abortion, Busing, Prayer, </a:t>
            </a:r>
            <a:r>
              <a:rPr lang="en-US" sz="1200" b="1" dirty="0" err="1" smtClean="0">
                <a:solidFill>
                  <a:srgbClr val="002060"/>
                </a:solidFill>
              </a:rPr>
              <a:t>Aff</a:t>
            </a:r>
            <a:r>
              <a:rPr lang="en-US" sz="1200" b="1" dirty="0" smtClean="0">
                <a:solidFill>
                  <a:srgbClr val="002060"/>
                </a:solidFill>
              </a:rPr>
              <a:t>. Action)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Less </a:t>
            </a:r>
            <a:r>
              <a:rPr lang="en-US" b="1" u="sng" dirty="0" smtClean="0">
                <a:solidFill>
                  <a:srgbClr val="00B050"/>
                </a:solidFill>
              </a:rPr>
              <a:t>Entitlement Programs </a:t>
            </a:r>
            <a:r>
              <a:rPr lang="en-US" b="1" dirty="0" smtClean="0">
                <a:solidFill>
                  <a:srgbClr val="0070C0"/>
                </a:solidFill>
              </a:rPr>
              <a:t>(tax $$$ to help different groups)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85" y="4789610"/>
            <a:ext cx="2450587" cy="192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4737"/>
          <a:stretch/>
        </p:blipFill>
        <p:spPr bwMode="auto">
          <a:xfrm>
            <a:off x="228600" y="4803531"/>
            <a:ext cx="223324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r="16770"/>
          <a:stretch/>
        </p:blipFill>
        <p:spPr bwMode="auto">
          <a:xfrm>
            <a:off x="5105400" y="2667000"/>
            <a:ext cx="3733800" cy="37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Image result for phyllis schlafly 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27913"/>
            <a:ext cx="38862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1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b="1" dirty="0">
                <a:solidFill>
                  <a:srgbClr val="7030A0"/>
                </a:solidFill>
              </a:rPr>
              <a:t>Vocal leader = Jerry </a:t>
            </a:r>
            <a:r>
              <a:rPr lang="en-US" sz="2000" b="1" dirty="0" smtClean="0">
                <a:solidFill>
                  <a:srgbClr val="7030A0"/>
                </a:solidFill>
              </a:rPr>
              <a:t>Falwell  </a:t>
            </a:r>
            <a:r>
              <a:rPr lang="en-US" sz="1600" b="1" dirty="0" smtClean="0">
                <a:solidFill>
                  <a:schemeClr val="tx1"/>
                </a:solidFill>
              </a:rPr>
              <a:t>(believed Bible as 100% truth)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>
                <a:solidFill>
                  <a:srgbClr val="00B0F0"/>
                </a:solidFill>
              </a:rPr>
              <a:t>Formed to promote Christian ideals and </a:t>
            </a:r>
            <a:r>
              <a:rPr lang="en-US" sz="2000" b="1" dirty="0" smtClean="0">
                <a:solidFill>
                  <a:srgbClr val="00B0F0"/>
                </a:solidFill>
              </a:rPr>
              <a:t>values </a:t>
            </a:r>
            <a:endParaRPr lang="en-US" sz="2000" b="1" dirty="0">
              <a:solidFill>
                <a:srgbClr val="00B0F0"/>
              </a:solidFill>
            </a:endParaRPr>
          </a:p>
          <a:p>
            <a:pPr lvl="1"/>
            <a:r>
              <a:rPr lang="en-US" sz="2000" b="1" dirty="0">
                <a:solidFill>
                  <a:srgbClr val="00B050"/>
                </a:solidFill>
              </a:rPr>
              <a:t>Raised a lot of $ to support politicians with the same beliefs through </a:t>
            </a:r>
            <a:r>
              <a:rPr lang="en-US" sz="2000" b="1" u="sng" dirty="0">
                <a:solidFill>
                  <a:srgbClr val="00B050"/>
                </a:solidFill>
              </a:rPr>
              <a:t>televangelism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(explain)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2.  The Moral Majority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95600"/>
            <a:ext cx="277933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1673"/>
            <a:ext cx="1685925" cy="127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54794"/>
            <a:ext cx="184387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8649"/>
            <a:ext cx="1295400" cy="124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1" y="267411"/>
            <a:ext cx="1363322" cy="11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67211"/>
            <a:ext cx="3162300" cy="192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</a:rPr>
              <a:t>The 1980 Election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600891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40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Democrat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Unpopular by this time 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lousy economy, Iran hostages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JIMMY CARTER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02265" y="1828800"/>
            <a:ext cx="210206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1921" r="4956" b="5244"/>
          <a:stretch/>
        </p:blipFill>
        <p:spPr bwMode="auto">
          <a:xfrm>
            <a:off x="304800" y="2825810"/>
            <a:ext cx="2837203" cy="381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65" y="3080349"/>
            <a:ext cx="2514600" cy="33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553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7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Ronald Reagan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60733"/>
            <a:ext cx="8407893" cy="4407408"/>
          </a:xfrm>
        </p:spPr>
        <p:txBody>
          <a:bodyPr/>
          <a:lstStyle/>
          <a:p>
            <a:pPr lvl="1"/>
            <a:r>
              <a:rPr lang="en-US" b="1" dirty="0">
                <a:solidFill>
                  <a:srgbClr val="7030A0"/>
                </a:solidFill>
              </a:rPr>
              <a:t>Was </a:t>
            </a:r>
            <a:r>
              <a:rPr lang="en-US" b="1" dirty="0" smtClean="0">
                <a:solidFill>
                  <a:srgbClr val="7030A0"/>
                </a:solidFill>
              </a:rPr>
              <a:t>a movie actor for 25 years</a:t>
            </a:r>
            <a:r>
              <a:rPr lang="en-US" dirty="0" smtClean="0"/>
              <a:t> </a:t>
            </a:r>
            <a:r>
              <a:rPr lang="en-US" sz="1050" b="1" dirty="0" smtClean="0"/>
              <a:t>(late 1930s to early 1960s)</a:t>
            </a:r>
            <a:endParaRPr lang="en-US" sz="1050" b="1" dirty="0"/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Good public speaker </a:t>
            </a:r>
            <a:r>
              <a:rPr lang="en-US" sz="1400" b="1" dirty="0" smtClean="0">
                <a:solidFill>
                  <a:srgbClr val="00B0F0"/>
                </a:solidFill>
              </a:rPr>
              <a:t>(Nickname = Great </a:t>
            </a:r>
            <a:r>
              <a:rPr lang="en-US" sz="1400" b="1" dirty="0">
                <a:solidFill>
                  <a:srgbClr val="00B0F0"/>
                </a:solidFill>
              </a:rPr>
              <a:t>Communicator</a:t>
            </a:r>
            <a:r>
              <a:rPr lang="en-US" sz="1400" b="1" dirty="0" smtClean="0">
                <a:solidFill>
                  <a:srgbClr val="00B0F0"/>
                </a:solidFill>
              </a:rPr>
              <a:t>)</a:t>
            </a:r>
          </a:p>
          <a:p>
            <a:pPr lvl="3"/>
            <a:r>
              <a:rPr lang="en-US" sz="1200" b="1" dirty="0" smtClean="0">
                <a:solidFill>
                  <a:srgbClr val="00B050"/>
                </a:solidFill>
              </a:rPr>
              <a:t>Relaxed, Used Humor, Spoke in simple terms to people</a:t>
            </a:r>
            <a:endParaRPr lang="en-US" sz="1200" b="1" dirty="0">
              <a:solidFill>
                <a:srgbClr val="00B05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Governor of California for 8 years</a:t>
            </a:r>
            <a:endParaRPr lang="en-US" sz="14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Lost Rep. Nomination to Ford in 1976.</a:t>
            </a:r>
            <a:endParaRPr lang="en-US" sz="14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B</a:t>
            </a:r>
            <a:r>
              <a:rPr lang="en-US" b="1" dirty="0" smtClean="0">
                <a:solidFill>
                  <a:srgbClr val="7030A0"/>
                </a:solidFill>
              </a:rPr>
              <a:t>ig </a:t>
            </a:r>
            <a:r>
              <a:rPr lang="en-US" b="1" dirty="0">
                <a:solidFill>
                  <a:srgbClr val="7030A0"/>
                </a:solidFill>
              </a:rPr>
              <a:t>believer in conservative </a:t>
            </a:r>
            <a:r>
              <a:rPr lang="en-US" b="1" dirty="0" smtClean="0">
                <a:solidFill>
                  <a:srgbClr val="7030A0"/>
                </a:solidFill>
              </a:rPr>
              <a:t>policy </a:t>
            </a:r>
            <a:r>
              <a:rPr lang="en-US" sz="1000" b="1" dirty="0" smtClean="0">
                <a:solidFill>
                  <a:srgbClr val="002060"/>
                </a:solidFill>
              </a:rPr>
              <a:t>(lower taxes, stronger military, less </a:t>
            </a:r>
            <a:r>
              <a:rPr lang="en-US" sz="1000" b="1" dirty="0" err="1" smtClean="0">
                <a:solidFill>
                  <a:srgbClr val="002060"/>
                </a:solidFill>
              </a:rPr>
              <a:t>nat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gov</a:t>
            </a:r>
            <a:r>
              <a:rPr lang="en-US" sz="1000" b="1" dirty="0" smtClean="0">
                <a:solidFill>
                  <a:srgbClr val="002060"/>
                </a:solidFill>
              </a:rPr>
              <a:t> overall)</a:t>
            </a:r>
            <a:endParaRPr lang="en-US" sz="14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02" y="1676400"/>
            <a:ext cx="184484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7" y="3657600"/>
            <a:ext cx="2167304" cy="28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9707"/>
            <a:ext cx="895975" cy="9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9796" b="10256"/>
          <a:stretch/>
        </p:blipFill>
        <p:spPr bwMode="auto">
          <a:xfrm>
            <a:off x="252799" y="3505200"/>
            <a:ext cx="405250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6" y="233025"/>
            <a:ext cx="2185601" cy="118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95" y="300820"/>
            <a:ext cx="10906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Image result for reagan act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54" y="3730869"/>
            <a:ext cx="198444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5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07893" cy="440740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7030A0"/>
                </a:solidFill>
              </a:rPr>
              <a:t>Reagan wins the election in a </a:t>
            </a:r>
            <a:r>
              <a:rPr lang="en-US" b="1" u="sng" dirty="0">
                <a:solidFill>
                  <a:srgbClr val="7030A0"/>
                </a:solidFill>
              </a:rPr>
              <a:t>landslide</a:t>
            </a:r>
            <a:endParaRPr lang="en-US" sz="1600" b="1" u="sng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Won 44 of 50 states</a:t>
            </a:r>
            <a:endParaRPr lang="en-US" sz="1400" b="1" dirty="0">
              <a:solidFill>
                <a:srgbClr val="00B0F0"/>
              </a:solidFill>
            </a:endParaRP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Senate also became mostly Republican</a:t>
            </a:r>
            <a:endParaRPr lang="en-US" sz="1400" b="1" dirty="0">
              <a:solidFill>
                <a:srgbClr val="00B0F0"/>
              </a:solidFill>
            </a:endParaRP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Has a clear </a:t>
            </a:r>
            <a:r>
              <a:rPr lang="en-US" b="1" u="sng" dirty="0" smtClean="0">
                <a:solidFill>
                  <a:srgbClr val="FF0000"/>
                </a:solidFill>
              </a:rPr>
              <a:t>MANDATE</a:t>
            </a:r>
            <a:r>
              <a:rPr lang="en-US" dirty="0" smtClean="0"/>
              <a:t>  (REMEMBER!)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6335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1980 Election Results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Image result for 1980 el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1877"/>
            <a:ext cx="6778625" cy="36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mage result for 1980 election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70" y="3200400"/>
            <a:ext cx="1822683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8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07893" cy="4526279"/>
          </a:xfrm>
        </p:spPr>
        <p:txBody>
          <a:bodyPr/>
          <a:lstStyle/>
          <a:p>
            <a:pPr lvl="0"/>
            <a:r>
              <a:rPr lang="en-US" sz="2400" dirty="0" smtClean="0"/>
              <a:t>1. </a:t>
            </a:r>
            <a:r>
              <a:rPr lang="en-US" sz="2400" b="1" dirty="0"/>
              <a:t>Less Federal Govt. interference in people’s lives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More freedom for state </a:t>
            </a:r>
            <a:r>
              <a:rPr lang="en-US" sz="2400" dirty="0" err="1">
                <a:solidFill>
                  <a:srgbClr val="00B0F0"/>
                </a:solidFill>
              </a:rPr>
              <a:t>govts</a:t>
            </a:r>
            <a:r>
              <a:rPr lang="en-US" sz="2400" dirty="0">
                <a:solidFill>
                  <a:srgbClr val="00B0F0"/>
                </a:solidFill>
              </a:rPr>
              <a:t>, businesses, and people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Reduce entitlement programs (food stamps, welfare)</a:t>
            </a:r>
          </a:p>
          <a:p>
            <a:pPr lvl="0"/>
            <a:r>
              <a:rPr lang="en-US" sz="2400" b="1" dirty="0" smtClean="0"/>
              <a:t>2. Promote </a:t>
            </a:r>
            <a:r>
              <a:rPr lang="en-US" sz="2400" b="1" dirty="0"/>
              <a:t>Family Values and Patriotic Ideals</a:t>
            </a:r>
          </a:p>
          <a:p>
            <a:pPr lvl="0"/>
            <a:r>
              <a:rPr lang="en-US" sz="2400" b="1" dirty="0" smtClean="0"/>
              <a:t>3. Strengthen </a:t>
            </a:r>
            <a:r>
              <a:rPr lang="en-US" sz="2400" b="1" dirty="0"/>
              <a:t>National Defense</a:t>
            </a:r>
          </a:p>
          <a:p>
            <a:pPr lvl="0"/>
            <a:r>
              <a:rPr lang="en-US" sz="2400" b="1" dirty="0" smtClean="0"/>
              <a:t>4. Lower </a:t>
            </a:r>
            <a:r>
              <a:rPr lang="en-US" sz="2400" b="1" dirty="0"/>
              <a:t>Taxes for people and businesses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71095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4 goals for Conservatives in the 1980s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states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0294"/>
            <a:ext cx="2514600" cy="24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uild up national defen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3" b="10466"/>
          <a:stretch/>
        </p:blipFill>
        <p:spPr bwMode="auto">
          <a:xfrm>
            <a:off x="5486400" y="4200294"/>
            <a:ext cx="1171008" cy="24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ower tax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28" y="4589468"/>
            <a:ext cx="2078579" cy="17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family values and american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86019"/>
            <a:ext cx="2352906" cy="23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7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Business Leaders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Middle Class Voters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Christian Groups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Democrats that didn’t identify with their party anymore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Who was included in the Conservative Coalition?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b="6379"/>
          <a:stretch/>
        </p:blipFill>
        <p:spPr bwMode="auto">
          <a:xfrm>
            <a:off x="5329605" y="4919529"/>
            <a:ext cx="2579581" cy="17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age result for christian vo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39203"/>
            <a:ext cx="3200400" cy="13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83" y="3202653"/>
            <a:ext cx="2791624" cy="163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business lead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7" y="3187698"/>
            <a:ext cx="4419600" cy="19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n-US" sz="2400" b="1" dirty="0">
                <a:solidFill>
                  <a:srgbClr val="00B050"/>
                </a:solidFill>
              </a:rPr>
              <a:t>Opposing </a:t>
            </a:r>
            <a:r>
              <a:rPr lang="en-US" sz="2400" b="1" dirty="0" smtClean="0">
                <a:solidFill>
                  <a:srgbClr val="00B050"/>
                </a:solidFill>
              </a:rPr>
              <a:t>Abortion </a:t>
            </a:r>
            <a:r>
              <a:rPr lang="en-US" sz="2400" b="1" dirty="0">
                <a:solidFill>
                  <a:srgbClr val="00B050"/>
                </a:solidFill>
              </a:rPr>
              <a:t>(overturning </a:t>
            </a:r>
            <a:r>
              <a:rPr lang="en-US" sz="2400" b="1" i="1" u="sng" dirty="0">
                <a:solidFill>
                  <a:srgbClr val="00B050"/>
                </a:solidFill>
              </a:rPr>
              <a:t>Roe v. Wade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Issues that Conservatives Agree 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38324"/>
            <a:ext cx="2362200" cy="16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03" y="2211223"/>
            <a:ext cx="2459571" cy="24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2679"/>
            <a:ext cx="4708255" cy="23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59862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7499"/>
            <a:ext cx="2752379" cy="183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6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407893" cy="44074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2.  Ending Busing Solely to achieve integration in schools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60" y="228600"/>
            <a:ext cx="3124199" cy="12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63155"/>
            <a:ext cx="2398713" cy="19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9" y="4465044"/>
            <a:ext cx="14668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38650"/>
            <a:ext cx="1676400" cy="220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b="4193"/>
          <a:stretch/>
        </p:blipFill>
        <p:spPr bwMode="auto">
          <a:xfrm>
            <a:off x="609600" y="2133600"/>
            <a:ext cx="4572000" cy="240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Image result for 1980s busing in bos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6" y="4648200"/>
            <a:ext cx="28218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4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</a:rPr>
              <a:t>3. Allowing </a:t>
            </a:r>
            <a:r>
              <a:rPr lang="en-US" sz="2400" b="1" dirty="0">
                <a:solidFill>
                  <a:srgbClr val="00B050"/>
                </a:solidFill>
              </a:rPr>
              <a:t>organized prayer in public schools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5" y="2133600"/>
            <a:ext cx="5643785" cy="265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56389"/>
            <a:ext cx="2851230" cy="17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28600"/>
            <a:ext cx="2382836" cy="121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136892" cy="17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44" y="4901842"/>
            <a:ext cx="1341793" cy="17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43" y="4267200"/>
            <a:ext cx="2905822" cy="224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0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317559" cy="59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663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Views on Prayer in Public School 50 years after its banned (2012)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7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</a:rPr>
              <a:t>4. </a:t>
            </a:r>
            <a:r>
              <a:rPr lang="en-US" sz="2400" b="1" dirty="0">
                <a:solidFill>
                  <a:srgbClr val="00B050"/>
                </a:solidFill>
              </a:rPr>
              <a:t>Ending Affirmative Action Programs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Many believed they involved </a:t>
            </a:r>
            <a:r>
              <a:rPr lang="en-US" b="1" u="sng" dirty="0">
                <a:solidFill>
                  <a:srgbClr val="0070C0"/>
                </a:solidFill>
              </a:rPr>
              <a:t>reverse discrimination</a:t>
            </a:r>
            <a:endParaRPr lang="en-US" sz="1400" b="1" u="sng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8" name="Picture 4" descr="https://media.deseretdigital.com/file/0007c25733?crop=top:0|left:0|width:300&amp;quality=100&amp;resize=width:300&amp;order=resize,crop&amp;c=14&amp;a=60159a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857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29" y="194804"/>
            <a:ext cx="4610100" cy="12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end affirmative a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33187"/>
          <a:stretch/>
        </p:blipFill>
        <p:spPr bwMode="auto">
          <a:xfrm>
            <a:off x="609600" y="4876800"/>
            <a:ext cx="5105400" cy="17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48" y="2614301"/>
            <a:ext cx="3669904" cy="20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7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B050"/>
                </a:solidFill>
              </a:rPr>
              <a:t>5. </a:t>
            </a:r>
            <a:r>
              <a:rPr lang="en-US" b="1" dirty="0">
                <a:solidFill>
                  <a:srgbClr val="00B050"/>
                </a:solidFill>
              </a:rPr>
              <a:t>Bringing back traditional family and patriotic values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Discourage divorce</a:t>
            </a:r>
            <a:endParaRPr lang="en-US" sz="14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Discourage out of wedlock births</a:t>
            </a:r>
            <a:endParaRPr lang="en-US" sz="14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Be Proud to be Christian and American</a:t>
            </a:r>
            <a:endParaRPr lang="en-US" sz="1400" b="1" dirty="0">
              <a:solidFill>
                <a:srgbClr val="0070C0"/>
              </a:solidFill>
            </a:endParaRP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Fly the Flag, Buy American Products, </a:t>
            </a:r>
            <a:r>
              <a:rPr lang="en-US" b="1" dirty="0" err="1">
                <a:solidFill>
                  <a:srgbClr val="FF0000"/>
                </a:solidFill>
              </a:rPr>
              <a:t>etc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endParaRPr lang="en-US" sz="1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utoShape 6" descr="Image result for made in the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8569"/>
            <a:ext cx="15478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39810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5231"/>
            <a:ext cx="12493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369105"/>
            <a:ext cx="5026025" cy="326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06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218</TotalTime>
  <Words>375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Grid</vt:lpstr>
      <vt:lpstr>Chapter 25 Section 1 The Conservative Movement</vt:lpstr>
      <vt:lpstr>4 goals for Conservatives in the 1980s</vt:lpstr>
      <vt:lpstr> Who was included in the Conservative Coalition? </vt:lpstr>
      <vt:lpstr>Issues that Conservatives Agree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Major Conservative Groups began in the 1970’s and Became Popular in the 1980’s </vt:lpstr>
      <vt:lpstr>1. The New Right</vt:lpstr>
      <vt:lpstr>2.  The Moral Majority</vt:lpstr>
      <vt:lpstr>The 1980 Election </vt:lpstr>
      <vt:lpstr>JIMMY CARTER</vt:lpstr>
      <vt:lpstr>Ronald Reagan</vt:lpstr>
      <vt:lpstr>1980 Election Results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Section 1 The Conservative Movement</dc:title>
  <dc:creator>Windows User</dc:creator>
  <cp:lastModifiedBy>Windows User</cp:lastModifiedBy>
  <cp:revision>60</cp:revision>
  <dcterms:created xsi:type="dcterms:W3CDTF">2019-04-09T15:15:14Z</dcterms:created>
  <dcterms:modified xsi:type="dcterms:W3CDTF">2019-04-10T13:07:20Z</dcterms:modified>
</cp:coreProperties>
</file>